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8" r:id="rId2"/>
  </p:sldIdLst>
  <p:sldSz cx="30243463" cy="42773600"/>
  <p:notesSz cx="6858000" cy="9144000"/>
  <p:defaultTextStyle>
    <a:defPPr>
      <a:defRPr lang="fr-FR"/>
    </a:defPPr>
    <a:lvl1pPr marL="0" algn="l" defTabSz="4172316" rtl="0" eaLnBrk="1" latinLnBrk="0" hangingPunct="1">
      <a:defRPr sz="8200" kern="1200">
        <a:solidFill>
          <a:schemeClr val="tx1"/>
        </a:solidFill>
        <a:latin typeface="+mn-lt"/>
        <a:ea typeface="+mn-ea"/>
        <a:cs typeface="+mn-cs"/>
      </a:defRPr>
    </a:lvl1pPr>
    <a:lvl2pPr marL="2086158" algn="l" defTabSz="4172316" rtl="0" eaLnBrk="1" latinLnBrk="0" hangingPunct="1">
      <a:defRPr sz="8200" kern="1200">
        <a:solidFill>
          <a:schemeClr val="tx1"/>
        </a:solidFill>
        <a:latin typeface="+mn-lt"/>
        <a:ea typeface="+mn-ea"/>
        <a:cs typeface="+mn-cs"/>
      </a:defRPr>
    </a:lvl2pPr>
    <a:lvl3pPr marL="4172316" algn="l" defTabSz="4172316" rtl="0" eaLnBrk="1" latinLnBrk="0" hangingPunct="1">
      <a:defRPr sz="8200" kern="1200">
        <a:solidFill>
          <a:schemeClr val="tx1"/>
        </a:solidFill>
        <a:latin typeface="+mn-lt"/>
        <a:ea typeface="+mn-ea"/>
        <a:cs typeface="+mn-cs"/>
      </a:defRPr>
    </a:lvl3pPr>
    <a:lvl4pPr marL="6258474" algn="l" defTabSz="4172316" rtl="0" eaLnBrk="1" latinLnBrk="0" hangingPunct="1">
      <a:defRPr sz="8200" kern="1200">
        <a:solidFill>
          <a:schemeClr val="tx1"/>
        </a:solidFill>
        <a:latin typeface="+mn-lt"/>
        <a:ea typeface="+mn-ea"/>
        <a:cs typeface="+mn-cs"/>
      </a:defRPr>
    </a:lvl4pPr>
    <a:lvl5pPr marL="8344632" algn="l" defTabSz="4172316" rtl="0" eaLnBrk="1" latinLnBrk="0" hangingPunct="1">
      <a:defRPr sz="8200" kern="1200">
        <a:solidFill>
          <a:schemeClr val="tx1"/>
        </a:solidFill>
        <a:latin typeface="+mn-lt"/>
        <a:ea typeface="+mn-ea"/>
        <a:cs typeface="+mn-cs"/>
      </a:defRPr>
    </a:lvl5pPr>
    <a:lvl6pPr marL="10430789" algn="l" defTabSz="4172316" rtl="0" eaLnBrk="1" latinLnBrk="0" hangingPunct="1">
      <a:defRPr sz="8200" kern="1200">
        <a:solidFill>
          <a:schemeClr val="tx1"/>
        </a:solidFill>
        <a:latin typeface="+mn-lt"/>
        <a:ea typeface="+mn-ea"/>
        <a:cs typeface="+mn-cs"/>
      </a:defRPr>
    </a:lvl6pPr>
    <a:lvl7pPr marL="12516947" algn="l" defTabSz="4172316" rtl="0" eaLnBrk="1" latinLnBrk="0" hangingPunct="1">
      <a:defRPr sz="8200" kern="1200">
        <a:solidFill>
          <a:schemeClr val="tx1"/>
        </a:solidFill>
        <a:latin typeface="+mn-lt"/>
        <a:ea typeface="+mn-ea"/>
        <a:cs typeface="+mn-cs"/>
      </a:defRPr>
    </a:lvl7pPr>
    <a:lvl8pPr marL="14603105" algn="l" defTabSz="4172316" rtl="0" eaLnBrk="1" latinLnBrk="0" hangingPunct="1">
      <a:defRPr sz="8200" kern="1200">
        <a:solidFill>
          <a:schemeClr val="tx1"/>
        </a:solidFill>
        <a:latin typeface="+mn-lt"/>
        <a:ea typeface="+mn-ea"/>
        <a:cs typeface="+mn-cs"/>
      </a:defRPr>
    </a:lvl8pPr>
    <a:lvl9pPr marL="16689263" algn="l" defTabSz="4172316" rtl="0" eaLnBrk="1" latinLnBrk="0" hangingPunct="1">
      <a:defRPr sz="8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620"/>
    <p:restoredTop sz="94660"/>
  </p:normalViewPr>
  <p:slideViewPr>
    <p:cSldViewPr>
      <p:cViewPr>
        <p:scale>
          <a:sx n="30" d="100"/>
          <a:sy n="30" d="100"/>
        </p:scale>
        <p:origin x="-1158" y="1716"/>
      </p:cViewPr>
      <p:guideLst>
        <p:guide orient="horz" pos="13472"/>
        <p:guide pos="9526"/>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181DBA-423D-4DEE-8226-6ED12326491E}" type="datetimeFigureOut">
              <a:rPr lang="fr-FR" smtClean="0"/>
              <a:pPr/>
              <a:t>25/02/2015</a:t>
            </a:fld>
            <a:endParaRPr lang="fr-FR"/>
          </a:p>
        </p:txBody>
      </p:sp>
      <p:sp>
        <p:nvSpPr>
          <p:cNvPr id="4" name="Espace réservé de l'image des diapositives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675D459-630C-47ED-9EDF-9C135FC6C60F}"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4172316" rtl="0" eaLnBrk="1" latinLnBrk="0" hangingPunct="1">
      <a:defRPr sz="5500" kern="1200">
        <a:solidFill>
          <a:schemeClr val="tx1"/>
        </a:solidFill>
        <a:latin typeface="+mn-lt"/>
        <a:ea typeface="+mn-ea"/>
        <a:cs typeface="+mn-cs"/>
      </a:defRPr>
    </a:lvl1pPr>
    <a:lvl2pPr marL="2086158" algn="l" defTabSz="4172316" rtl="0" eaLnBrk="1" latinLnBrk="0" hangingPunct="1">
      <a:defRPr sz="5500" kern="1200">
        <a:solidFill>
          <a:schemeClr val="tx1"/>
        </a:solidFill>
        <a:latin typeface="+mn-lt"/>
        <a:ea typeface="+mn-ea"/>
        <a:cs typeface="+mn-cs"/>
      </a:defRPr>
    </a:lvl2pPr>
    <a:lvl3pPr marL="4172316" algn="l" defTabSz="4172316" rtl="0" eaLnBrk="1" latinLnBrk="0" hangingPunct="1">
      <a:defRPr sz="5500" kern="1200">
        <a:solidFill>
          <a:schemeClr val="tx1"/>
        </a:solidFill>
        <a:latin typeface="+mn-lt"/>
        <a:ea typeface="+mn-ea"/>
        <a:cs typeface="+mn-cs"/>
      </a:defRPr>
    </a:lvl3pPr>
    <a:lvl4pPr marL="6258474" algn="l" defTabSz="4172316" rtl="0" eaLnBrk="1" latinLnBrk="0" hangingPunct="1">
      <a:defRPr sz="5500" kern="1200">
        <a:solidFill>
          <a:schemeClr val="tx1"/>
        </a:solidFill>
        <a:latin typeface="+mn-lt"/>
        <a:ea typeface="+mn-ea"/>
        <a:cs typeface="+mn-cs"/>
      </a:defRPr>
    </a:lvl4pPr>
    <a:lvl5pPr marL="8344632" algn="l" defTabSz="4172316" rtl="0" eaLnBrk="1" latinLnBrk="0" hangingPunct="1">
      <a:defRPr sz="5500" kern="1200">
        <a:solidFill>
          <a:schemeClr val="tx1"/>
        </a:solidFill>
        <a:latin typeface="+mn-lt"/>
        <a:ea typeface="+mn-ea"/>
        <a:cs typeface="+mn-cs"/>
      </a:defRPr>
    </a:lvl5pPr>
    <a:lvl6pPr marL="10430789" algn="l" defTabSz="4172316" rtl="0" eaLnBrk="1" latinLnBrk="0" hangingPunct="1">
      <a:defRPr sz="5500" kern="1200">
        <a:solidFill>
          <a:schemeClr val="tx1"/>
        </a:solidFill>
        <a:latin typeface="+mn-lt"/>
        <a:ea typeface="+mn-ea"/>
        <a:cs typeface="+mn-cs"/>
      </a:defRPr>
    </a:lvl6pPr>
    <a:lvl7pPr marL="12516947" algn="l" defTabSz="4172316" rtl="0" eaLnBrk="1" latinLnBrk="0" hangingPunct="1">
      <a:defRPr sz="5500" kern="1200">
        <a:solidFill>
          <a:schemeClr val="tx1"/>
        </a:solidFill>
        <a:latin typeface="+mn-lt"/>
        <a:ea typeface="+mn-ea"/>
        <a:cs typeface="+mn-cs"/>
      </a:defRPr>
    </a:lvl7pPr>
    <a:lvl8pPr marL="14603105" algn="l" defTabSz="4172316" rtl="0" eaLnBrk="1" latinLnBrk="0" hangingPunct="1">
      <a:defRPr sz="5500" kern="1200">
        <a:solidFill>
          <a:schemeClr val="tx1"/>
        </a:solidFill>
        <a:latin typeface="+mn-lt"/>
        <a:ea typeface="+mn-ea"/>
        <a:cs typeface="+mn-cs"/>
      </a:defRPr>
    </a:lvl8pPr>
    <a:lvl9pPr marL="16689263" algn="l" defTabSz="4172316" rtl="0" eaLnBrk="1" latinLnBrk="0" hangingPunct="1">
      <a:defRPr sz="5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216150" y="685800"/>
            <a:ext cx="2425700" cy="3429000"/>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D675D459-630C-47ED-9EDF-9C135FC6C60F}" type="slidenum">
              <a:rPr lang="fr-FR" smtClean="0"/>
              <a:pPr/>
              <a:t>1</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268260" y="13287548"/>
            <a:ext cx="25706944" cy="9168599"/>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536520" y="24238373"/>
            <a:ext cx="21170424" cy="10931031"/>
          </a:xfrm>
        </p:spPr>
        <p:txBody>
          <a:bodyPr/>
          <a:lstStyle>
            <a:lvl1pPr marL="0" indent="0" algn="ctr">
              <a:buNone/>
              <a:defRPr>
                <a:solidFill>
                  <a:schemeClr val="tx1">
                    <a:tint val="75000"/>
                  </a:schemeClr>
                </a:solidFill>
              </a:defRPr>
            </a:lvl1pPr>
            <a:lvl2pPr marL="2086158" indent="0" algn="ctr">
              <a:buNone/>
              <a:defRPr>
                <a:solidFill>
                  <a:schemeClr val="tx1">
                    <a:tint val="75000"/>
                  </a:schemeClr>
                </a:solidFill>
              </a:defRPr>
            </a:lvl2pPr>
            <a:lvl3pPr marL="4172316" indent="0" algn="ctr">
              <a:buNone/>
              <a:defRPr>
                <a:solidFill>
                  <a:schemeClr val="tx1">
                    <a:tint val="75000"/>
                  </a:schemeClr>
                </a:solidFill>
              </a:defRPr>
            </a:lvl3pPr>
            <a:lvl4pPr marL="6258474" indent="0" algn="ctr">
              <a:buNone/>
              <a:defRPr>
                <a:solidFill>
                  <a:schemeClr val="tx1">
                    <a:tint val="75000"/>
                  </a:schemeClr>
                </a:solidFill>
              </a:defRPr>
            </a:lvl4pPr>
            <a:lvl5pPr marL="8344632" indent="0" algn="ctr">
              <a:buNone/>
              <a:defRPr>
                <a:solidFill>
                  <a:schemeClr val="tx1">
                    <a:tint val="75000"/>
                  </a:schemeClr>
                </a:solidFill>
              </a:defRPr>
            </a:lvl5pPr>
            <a:lvl6pPr marL="10430789" indent="0" algn="ctr">
              <a:buNone/>
              <a:defRPr>
                <a:solidFill>
                  <a:schemeClr val="tx1">
                    <a:tint val="75000"/>
                  </a:schemeClr>
                </a:solidFill>
              </a:defRPr>
            </a:lvl6pPr>
            <a:lvl7pPr marL="12516947" indent="0" algn="ctr">
              <a:buNone/>
              <a:defRPr>
                <a:solidFill>
                  <a:schemeClr val="tx1">
                    <a:tint val="75000"/>
                  </a:schemeClr>
                </a:solidFill>
              </a:defRPr>
            </a:lvl7pPr>
            <a:lvl8pPr marL="14603105" indent="0" algn="ctr">
              <a:buNone/>
              <a:defRPr>
                <a:solidFill>
                  <a:schemeClr val="tx1">
                    <a:tint val="75000"/>
                  </a:schemeClr>
                </a:solidFill>
              </a:defRPr>
            </a:lvl8pPr>
            <a:lvl9pPr marL="16689263"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9033695C-6620-4F4C-BEBB-AF1EE6ADDCFD}" type="datetimeFigureOut">
              <a:rPr lang="fr-FR" smtClean="0"/>
              <a:pPr/>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9D9A514-2090-4D29-BD0E-D3A3773CE44A}"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9033695C-6620-4F4C-BEBB-AF1EE6ADDCFD}" type="datetimeFigureOut">
              <a:rPr lang="fr-FR" smtClean="0"/>
              <a:pPr/>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9D9A514-2090-4D29-BD0E-D3A3773CE44A}"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16444881" y="2287204"/>
            <a:ext cx="5103587" cy="48654970"/>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134132" y="2287204"/>
            <a:ext cx="14806698" cy="48654970"/>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9033695C-6620-4F4C-BEBB-AF1EE6ADDCFD}" type="datetimeFigureOut">
              <a:rPr lang="fr-FR" smtClean="0"/>
              <a:pPr/>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9D9A514-2090-4D29-BD0E-D3A3773CE44A}"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9033695C-6620-4F4C-BEBB-AF1EE6ADDCFD}" type="datetimeFigureOut">
              <a:rPr lang="fr-FR" smtClean="0"/>
              <a:pPr/>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9D9A514-2090-4D29-BD0E-D3A3773CE44A}"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389026" y="27486000"/>
            <a:ext cx="25706944" cy="8495312"/>
          </a:xfrm>
        </p:spPr>
        <p:txBody>
          <a:bodyPr anchor="t"/>
          <a:lstStyle>
            <a:lvl1pPr algn="l">
              <a:defRPr sz="183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389026" y="18129282"/>
            <a:ext cx="25706944" cy="9356720"/>
          </a:xfrm>
        </p:spPr>
        <p:txBody>
          <a:bodyPr anchor="b"/>
          <a:lstStyle>
            <a:lvl1pPr marL="0" indent="0">
              <a:buNone/>
              <a:defRPr sz="9100">
                <a:solidFill>
                  <a:schemeClr val="tx1">
                    <a:tint val="75000"/>
                  </a:schemeClr>
                </a:solidFill>
              </a:defRPr>
            </a:lvl1pPr>
            <a:lvl2pPr marL="2086158" indent="0">
              <a:buNone/>
              <a:defRPr sz="8200">
                <a:solidFill>
                  <a:schemeClr val="tx1">
                    <a:tint val="75000"/>
                  </a:schemeClr>
                </a:solidFill>
              </a:defRPr>
            </a:lvl2pPr>
            <a:lvl3pPr marL="4172316" indent="0">
              <a:buNone/>
              <a:defRPr sz="7300">
                <a:solidFill>
                  <a:schemeClr val="tx1">
                    <a:tint val="75000"/>
                  </a:schemeClr>
                </a:solidFill>
              </a:defRPr>
            </a:lvl3pPr>
            <a:lvl4pPr marL="6258474" indent="0">
              <a:buNone/>
              <a:defRPr sz="6400">
                <a:solidFill>
                  <a:schemeClr val="tx1">
                    <a:tint val="75000"/>
                  </a:schemeClr>
                </a:solidFill>
              </a:defRPr>
            </a:lvl4pPr>
            <a:lvl5pPr marL="8344632" indent="0">
              <a:buNone/>
              <a:defRPr sz="6400">
                <a:solidFill>
                  <a:schemeClr val="tx1">
                    <a:tint val="75000"/>
                  </a:schemeClr>
                </a:solidFill>
              </a:defRPr>
            </a:lvl5pPr>
            <a:lvl6pPr marL="10430789" indent="0">
              <a:buNone/>
              <a:defRPr sz="6400">
                <a:solidFill>
                  <a:schemeClr val="tx1">
                    <a:tint val="75000"/>
                  </a:schemeClr>
                </a:solidFill>
              </a:defRPr>
            </a:lvl6pPr>
            <a:lvl7pPr marL="12516947" indent="0">
              <a:buNone/>
              <a:defRPr sz="6400">
                <a:solidFill>
                  <a:schemeClr val="tx1">
                    <a:tint val="75000"/>
                  </a:schemeClr>
                </a:solidFill>
              </a:defRPr>
            </a:lvl7pPr>
            <a:lvl8pPr marL="14603105" indent="0">
              <a:buNone/>
              <a:defRPr sz="6400">
                <a:solidFill>
                  <a:schemeClr val="tx1">
                    <a:tint val="75000"/>
                  </a:schemeClr>
                </a:solidFill>
              </a:defRPr>
            </a:lvl8pPr>
            <a:lvl9pPr marL="16689263" indent="0">
              <a:buNone/>
              <a:defRPr sz="6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9033695C-6620-4F4C-BEBB-AF1EE6ADDCFD}" type="datetimeFigureOut">
              <a:rPr lang="fr-FR" smtClean="0"/>
              <a:pPr/>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9D9A514-2090-4D29-BD0E-D3A3773CE44A}"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134132" y="13307345"/>
            <a:ext cx="9955140" cy="37634832"/>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1593330" y="13307345"/>
            <a:ext cx="9955140" cy="37634832"/>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9033695C-6620-4F4C-BEBB-AF1EE6ADDCFD}" type="datetimeFigureOut">
              <a:rPr lang="fr-FR" smtClean="0"/>
              <a:pPr/>
              <a:t>25/02/2015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9D9A514-2090-4D29-BD0E-D3A3773CE44A}"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512173" y="1712928"/>
            <a:ext cx="27219117" cy="7128933"/>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512175" y="9574555"/>
            <a:ext cx="13362782" cy="3990219"/>
          </a:xfrm>
        </p:spPr>
        <p:txBody>
          <a:bodyPr anchor="b"/>
          <a:lstStyle>
            <a:lvl1pPr marL="0" indent="0">
              <a:buNone/>
              <a:defRPr sz="11000" b="1"/>
            </a:lvl1pPr>
            <a:lvl2pPr marL="2086158" indent="0">
              <a:buNone/>
              <a:defRPr sz="9100" b="1"/>
            </a:lvl2pPr>
            <a:lvl3pPr marL="4172316" indent="0">
              <a:buNone/>
              <a:defRPr sz="8200" b="1"/>
            </a:lvl3pPr>
            <a:lvl4pPr marL="6258474" indent="0">
              <a:buNone/>
              <a:defRPr sz="7300" b="1"/>
            </a:lvl4pPr>
            <a:lvl5pPr marL="8344632" indent="0">
              <a:buNone/>
              <a:defRPr sz="7300" b="1"/>
            </a:lvl5pPr>
            <a:lvl6pPr marL="10430789" indent="0">
              <a:buNone/>
              <a:defRPr sz="7300" b="1"/>
            </a:lvl6pPr>
            <a:lvl7pPr marL="12516947" indent="0">
              <a:buNone/>
              <a:defRPr sz="7300" b="1"/>
            </a:lvl7pPr>
            <a:lvl8pPr marL="14603105" indent="0">
              <a:buNone/>
              <a:defRPr sz="7300" b="1"/>
            </a:lvl8pPr>
            <a:lvl9pPr marL="16689263" indent="0">
              <a:buNone/>
              <a:defRPr sz="73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512175" y="13564774"/>
            <a:ext cx="13362782" cy="24644330"/>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5363262" y="9574555"/>
            <a:ext cx="13368030" cy="3990219"/>
          </a:xfrm>
        </p:spPr>
        <p:txBody>
          <a:bodyPr anchor="b"/>
          <a:lstStyle>
            <a:lvl1pPr marL="0" indent="0">
              <a:buNone/>
              <a:defRPr sz="11000" b="1"/>
            </a:lvl1pPr>
            <a:lvl2pPr marL="2086158" indent="0">
              <a:buNone/>
              <a:defRPr sz="9100" b="1"/>
            </a:lvl2pPr>
            <a:lvl3pPr marL="4172316" indent="0">
              <a:buNone/>
              <a:defRPr sz="8200" b="1"/>
            </a:lvl3pPr>
            <a:lvl4pPr marL="6258474" indent="0">
              <a:buNone/>
              <a:defRPr sz="7300" b="1"/>
            </a:lvl4pPr>
            <a:lvl5pPr marL="8344632" indent="0">
              <a:buNone/>
              <a:defRPr sz="7300" b="1"/>
            </a:lvl5pPr>
            <a:lvl6pPr marL="10430789" indent="0">
              <a:buNone/>
              <a:defRPr sz="7300" b="1"/>
            </a:lvl6pPr>
            <a:lvl7pPr marL="12516947" indent="0">
              <a:buNone/>
              <a:defRPr sz="7300" b="1"/>
            </a:lvl7pPr>
            <a:lvl8pPr marL="14603105" indent="0">
              <a:buNone/>
              <a:defRPr sz="7300" b="1"/>
            </a:lvl8pPr>
            <a:lvl9pPr marL="16689263" indent="0">
              <a:buNone/>
              <a:defRPr sz="73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5363262" y="13564774"/>
            <a:ext cx="13368030" cy="24644330"/>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9033695C-6620-4F4C-BEBB-AF1EE6ADDCFD}" type="datetimeFigureOut">
              <a:rPr lang="fr-FR" smtClean="0"/>
              <a:pPr/>
              <a:t>25/02/2015</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59D9A514-2090-4D29-BD0E-D3A3773CE44A}"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9033695C-6620-4F4C-BEBB-AF1EE6ADDCFD}" type="datetimeFigureOut">
              <a:rPr lang="fr-FR" smtClean="0"/>
              <a:pPr/>
              <a:t>25/02/2015</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59D9A514-2090-4D29-BD0E-D3A3773CE44A}"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9033695C-6620-4F4C-BEBB-AF1EE6ADDCFD}" type="datetimeFigureOut">
              <a:rPr lang="fr-FR" smtClean="0"/>
              <a:pPr/>
              <a:t>25/02/2015</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59D9A514-2090-4D29-BD0E-D3A3773CE44A}"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512175" y="1703024"/>
            <a:ext cx="9949892" cy="7247749"/>
          </a:xfrm>
        </p:spPr>
        <p:txBody>
          <a:bodyPr anchor="b"/>
          <a:lstStyle>
            <a:lvl1pPr algn="l">
              <a:defRPr sz="9100" b="1"/>
            </a:lvl1pPr>
          </a:lstStyle>
          <a:p>
            <a:r>
              <a:rPr lang="fr-FR" smtClean="0"/>
              <a:t>Cliquez pour modifier le style du titre</a:t>
            </a:r>
            <a:endParaRPr lang="fr-FR"/>
          </a:p>
        </p:txBody>
      </p:sp>
      <p:sp>
        <p:nvSpPr>
          <p:cNvPr id="3" name="Espace réservé du contenu 2"/>
          <p:cNvSpPr>
            <a:spLocks noGrp="1"/>
          </p:cNvSpPr>
          <p:nvPr>
            <p:ph idx="1"/>
          </p:nvPr>
        </p:nvSpPr>
        <p:spPr>
          <a:xfrm>
            <a:off x="11824354" y="1703027"/>
            <a:ext cx="16906938" cy="36506084"/>
          </a:xfrm>
        </p:spPr>
        <p:txBody>
          <a:bodyPr/>
          <a:lstStyle>
            <a:lvl1pPr>
              <a:defRPr sz="14600"/>
            </a:lvl1pPr>
            <a:lvl2pPr>
              <a:defRPr sz="12800"/>
            </a:lvl2pPr>
            <a:lvl3pPr>
              <a:defRPr sz="11000"/>
            </a:lvl3pPr>
            <a:lvl4pPr>
              <a:defRPr sz="9100"/>
            </a:lvl4pPr>
            <a:lvl5pPr>
              <a:defRPr sz="9100"/>
            </a:lvl5pPr>
            <a:lvl6pPr>
              <a:defRPr sz="9100"/>
            </a:lvl6pPr>
            <a:lvl7pPr>
              <a:defRPr sz="9100"/>
            </a:lvl7pPr>
            <a:lvl8pPr>
              <a:defRPr sz="9100"/>
            </a:lvl8pPr>
            <a:lvl9pPr>
              <a:defRPr sz="91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512175" y="8950776"/>
            <a:ext cx="9949892" cy="29258335"/>
          </a:xfrm>
        </p:spPr>
        <p:txBody>
          <a:bodyPr/>
          <a:lstStyle>
            <a:lvl1pPr marL="0" indent="0">
              <a:buNone/>
              <a:defRPr sz="6400"/>
            </a:lvl1pPr>
            <a:lvl2pPr marL="2086158" indent="0">
              <a:buNone/>
              <a:defRPr sz="5500"/>
            </a:lvl2pPr>
            <a:lvl3pPr marL="4172316" indent="0">
              <a:buNone/>
              <a:defRPr sz="4600"/>
            </a:lvl3pPr>
            <a:lvl4pPr marL="6258474" indent="0">
              <a:buNone/>
              <a:defRPr sz="4100"/>
            </a:lvl4pPr>
            <a:lvl5pPr marL="8344632" indent="0">
              <a:buNone/>
              <a:defRPr sz="4100"/>
            </a:lvl5pPr>
            <a:lvl6pPr marL="10430789" indent="0">
              <a:buNone/>
              <a:defRPr sz="4100"/>
            </a:lvl6pPr>
            <a:lvl7pPr marL="12516947" indent="0">
              <a:buNone/>
              <a:defRPr sz="4100"/>
            </a:lvl7pPr>
            <a:lvl8pPr marL="14603105" indent="0">
              <a:buNone/>
              <a:defRPr sz="4100"/>
            </a:lvl8pPr>
            <a:lvl9pPr marL="16689263" indent="0">
              <a:buNone/>
              <a:defRPr sz="41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9033695C-6620-4F4C-BEBB-AF1EE6ADDCFD}" type="datetimeFigureOut">
              <a:rPr lang="fr-FR" smtClean="0"/>
              <a:pPr/>
              <a:t>25/02/2015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9D9A514-2090-4D29-BD0E-D3A3773CE44A}"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927930" y="29941523"/>
            <a:ext cx="18146078" cy="3534767"/>
          </a:xfrm>
        </p:spPr>
        <p:txBody>
          <a:bodyPr anchor="b"/>
          <a:lstStyle>
            <a:lvl1pPr algn="l">
              <a:defRPr sz="91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5927930" y="3821899"/>
            <a:ext cx="18146078" cy="25664160"/>
          </a:xfrm>
        </p:spPr>
        <p:txBody>
          <a:bodyPr/>
          <a:lstStyle>
            <a:lvl1pPr marL="0" indent="0">
              <a:buNone/>
              <a:defRPr sz="14600"/>
            </a:lvl1pPr>
            <a:lvl2pPr marL="2086158" indent="0">
              <a:buNone/>
              <a:defRPr sz="12800"/>
            </a:lvl2pPr>
            <a:lvl3pPr marL="4172316" indent="0">
              <a:buNone/>
              <a:defRPr sz="11000"/>
            </a:lvl3pPr>
            <a:lvl4pPr marL="6258474" indent="0">
              <a:buNone/>
              <a:defRPr sz="9100"/>
            </a:lvl4pPr>
            <a:lvl5pPr marL="8344632" indent="0">
              <a:buNone/>
              <a:defRPr sz="9100"/>
            </a:lvl5pPr>
            <a:lvl6pPr marL="10430789" indent="0">
              <a:buNone/>
              <a:defRPr sz="9100"/>
            </a:lvl6pPr>
            <a:lvl7pPr marL="12516947" indent="0">
              <a:buNone/>
              <a:defRPr sz="9100"/>
            </a:lvl7pPr>
            <a:lvl8pPr marL="14603105" indent="0">
              <a:buNone/>
              <a:defRPr sz="9100"/>
            </a:lvl8pPr>
            <a:lvl9pPr marL="16689263" indent="0">
              <a:buNone/>
              <a:defRPr sz="9100"/>
            </a:lvl9pPr>
          </a:lstStyle>
          <a:p>
            <a:endParaRPr lang="fr-FR"/>
          </a:p>
        </p:txBody>
      </p:sp>
      <p:sp>
        <p:nvSpPr>
          <p:cNvPr id="4" name="Espace réservé du texte 3"/>
          <p:cNvSpPr>
            <a:spLocks noGrp="1"/>
          </p:cNvSpPr>
          <p:nvPr>
            <p:ph type="body" sz="half" idx="2"/>
          </p:nvPr>
        </p:nvSpPr>
        <p:spPr>
          <a:xfrm>
            <a:off x="5927930" y="33476290"/>
            <a:ext cx="18146078" cy="5019953"/>
          </a:xfrm>
        </p:spPr>
        <p:txBody>
          <a:bodyPr/>
          <a:lstStyle>
            <a:lvl1pPr marL="0" indent="0">
              <a:buNone/>
              <a:defRPr sz="6400"/>
            </a:lvl1pPr>
            <a:lvl2pPr marL="2086158" indent="0">
              <a:buNone/>
              <a:defRPr sz="5500"/>
            </a:lvl2pPr>
            <a:lvl3pPr marL="4172316" indent="0">
              <a:buNone/>
              <a:defRPr sz="4600"/>
            </a:lvl3pPr>
            <a:lvl4pPr marL="6258474" indent="0">
              <a:buNone/>
              <a:defRPr sz="4100"/>
            </a:lvl4pPr>
            <a:lvl5pPr marL="8344632" indent="0">
              <a:buNone/>
              <a:defRPr sz="4100"/>
            </a:lvl5pPr>
            <a:lvl6pPr marL="10430789" indent="0">
              <a:buNone/>
              <a:defRPr sz="4100"/>
            </a:lvl6pPr>
            <a:lvl7pPr marL="12516947" indent="0">
              <a:buNone/>
              <a:defRPr sz="4100"/>
            </a:lvl7pPr>
            <a:lvl8pPr marL="14603105" indent="0">
              <a:buNone/>
              <a:defRPr sz="4100"/>
            </a:lvl8pPr>
            <a:lvl9pPr marL="16689263" indent="0">
              <a:buNone/>
              <a:defRPr sz="41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9033695C-6620-4F4C-BEBB-AF1EE6ADDCFD}" type="datetimeFigureOut">
              <a:rPr lang="fr-FR" smtClean="0"/>
              <a:pPr/>
              <a:t>25/02/2015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9D9A514-2090-4D29-BD0E-D3A3773CE44A}"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512173" y="1712928"/>
            <a:ext cx="27219117" cy="7128933"/>
          </a:xfrm>
          <a:prstGeom prst="rect">
            <a:avLst/>
          </a:prstGeom>
        </p:spPr>
        <p:txBody>
          <a:bodyPr vert="horz" lIns="417232" tIns="208616" rIns="417232" bIns="208616"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1512173" y="9980514"/>
            <a:ext cx="27219117" cy="28228597"/>
          </a:xfrm>
          <a:prstGeom prst="rect">
            <a:avLst/>
          </a:prstGeom>
        </p:spPr>
        <p:txBody>
          <a:bodyPr vert="horz" lIns="417232" tIns="208616" rIns="417232" bIns="208616"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1512173" y="39644796"/>
            <a:ext cx="7056808" cy="2277297"/>
          </a:xfrm>
          <a:prstGeom prst="rect">
            <a:avLst/>
          </a:prstGeom>
        </p:spPr>
        <p:txBody>
          <a:bodyPr vert="horz" lIns="417232" tIns="208616" rIns="417232" bIns="208616" rtlCol="0" anchor="ctr"/>
          <a:lstStyle>
            <a:lvl1pPr algn="l">
              <a:defRPr sz="5500">
                <a:solidFill>
                  <a:schemeClr val="tx1">
                    <a:tint val="75000"/>
                  </a:schemeClr>
                </a:solidFill>
              </a:defRPr>
            </a:lvl1pPr>
          </a:lstStyle>
          <a:p>
            <a:fld id="{9033695C-6620-4F4C-BEBB-AF1EE6ADDCFD}" type="datetimeFigureOut">
              <a:rPr lang="fr-FR" smtClean="0"/>
              <a:pPr/>
              <a:t>25/02/2015</a:t>
            </a:fld>
            <a:endParaRPr lang="fr-FR"/>
          </a:p>
        </p:txBody>
      </p:sp>
      <p:sp>
        <p:nvSpPr>
          <p:cNvPr id="5" name="Espace réservé du pied de page 4"/>
          <p:cNvSpPr>
            <a:spLocks noGrp="1"/>
          </p:cNvSpPr>
          <p:nvPr>
            <p:ph type="ftr" sz="quarter" idx="3"/>
          </p:nvPr>
        </p:nvSpPr>
        <p:spPr>
          <a:xfrm>
            <a:off x="10333183" y="39644796"/>
            <a:ext cx="9577097" cy="2277297"/>
          </a:xfrm>
          <a:prstGeom prst="rect">
            <a:avLst/>
          </a:prstGeom>
        </p:spPr>
        <p:txBody>
          <a:bodyPr vert="horz" lIns="417232" tIns="208616" rIns="417232" bIns="208616" rtlCol="0" anchor="ctr"/>
          <a:lstStyle>
            <a:lvl1pPr algn="ctr">
              <a:defRPr sz="55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21674482" y="39644796"/>
            <a:ext cx="7056808" cy="2277297"/>
          </a:xfrm>
          <a:prstGeom prst="rect">
            <a:avLst/>
          </a:prstGeom>
        </p:spPr>
        <p:txBody>
          <a:bodyPr vert="horz" lIns="417232" tIns="208616" rIns="417232" bIns="208616" rtlCol="0" anchor="ctr"/>
          <a:lstStyle>
            <a:lvl1pPr algn="r">
              <a:defRPr sz="5500">
                <a:solidFill>
                  <a:schemeClr val="tx1">
                    <a:tint val="75000"/>
                  </a:schemeClr>
                </a:solidFill>
              </a:defRPr>
            </a:lvl1pPr>
          </a:lstStyle>
          <a:p>
            <a:fld id="{59D9A514-2090-4D29-BD0E-D3A3773CE44A}"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172316" rtl="0" eaLnBrk="1" latinLnBrk="0" hangingPunct="1">
        <a:spcBef>
          <a:spcPct val="0"/>
        </a:spcBef>
        <a:buNone/>
        <a:defRPr sz="20100" kern="1200">
          <a:solidFill>
            <a:schemeClr val="tx1"/>
          </a:solidFill>
          <a:latin typeface="+mj-lt"/>
          <a:ea typeface="+mj-ea"/>
          <a:cs typeface="+mj-cs"/>
        </a:defRPr>
      </a:lvl1pPr>
    </p:titleStyle>
    <p:bodyStyle>
      <a:lvl1pPr marL="1564618" indent="-1564618" algn="l" defTabSz="4172316" rtl="0" eaLnBrk="1" latinLnBrk="0" hangingPunct="1">
        <a:spcBef>
          <a:spcPct val="20000"/>
        </a:spcBef>
        <a:buFont typeface="Arial" pitchFamily="34" charset="0"/>
        <a:buChar char="•"/>
        <a:defRPr sz="14600" kern="1200">
          <a:solidFill>
            <a:schemeClr val="tx1"/>
          </a:solidFill>
          <a:latin typeface="+mn-lt"/>
          <a:ea typeface="+mn-ea"/>
          <a:cs typeface="+mn-cs"/>
        </a:defRPr>
      </a:lvl1pPr>
      <a:lvl2pPr marL="3390007" indent="-1303849" algn="l" defTabSz="4172316" rtl="0" eaLnBrk="1" latinLnBrk="0" hangingPunct="1">
        <a:spcBef>
          <a:spcPct val="20000"/>
        </a:spcBef>
        <a:buFont typeface="Arial" pitchFamily="34" charset="0"/>
        <a:buChar char="–"/>
        <a:defRPr sz="12800" kern="1200">
          <a:solidFill>
            <a:schemeClr val="tx1"/>
          </a:solidFill>
          <a:latin typeface="+mn-lt"/>
          <a:ea typeface="+mn-ea"/>
          <a:cs typeface="+mn-cs"/>
        </a:defRPr>
      </a:lvl2pPr>
      <a:lvl3pPr marL="5215395" indent="-1043079" algn="l" defTabSz="4172316" rtl="0" eaLnBrk="1" latinLnBrk="0" hangingPunct="1">
        <a:spcBef>
          <a:spcPct val="20000"/>
        </a:spcBef>
        <a:buFont typeface="Arial" pitchFamily="34" charset="0"/>
        <a:buChar char="•"/>
        <a:defRPr sz="11000" kern="1200">
          <a:solidFill>
            <a:schemeClr val="tx1"/>
          </a:solidFill>
          <a:latin typeface="+mn-lt"/>
          <a:ea typeface="+mn-ea"/>
          <a:cs typeface="+mn-cs"/>
        </a:defRPr>
      </a:lvl3pPr>
      <a:lvl4pPr marL="7301553"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4pPr>
      <a:lvl5pPr marL="9387710"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5pPr>
      <a:lvl6pPr marL="11473868"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6pPr>
      <a:lvl7pPr marL="13560026"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7pPr>
      <a:lvl8pPr marL="15646184"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8pPr>
      <a:lvl9pPr marL="17732342"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9pPr>
    </p:bodyStyle>
    <p:otherStyle>
      <a:defPPr>
        <a:defRPr lang="fr-FR"/>
      </a:defPPr>
      <a:lvl1pPr marL="0" algn="l" defTabSz="4172316" rtl="0" eaLnBrk="1" latinLnBrk="0" hangingPunct="1">
        <a:defRPr sz="8200" kern="1200">
          <a:solidFill>
            <a:schemeClr val="tx1"/>
          </a:solidFill>
          <a:latin typeface="+mn-lt"/>
          <a:ea typeface="+mn-ea"/>
          <a:cs typeface="+mn-cs"/>
        </a:defRPr>
      </a:lvl1pPr>
      <a:lvl2pPr marL="2086158" algn="l" defTabSz="4172316" rtl="0" eaLnBrk="1" latinLnBrk="0" hangingPunct="1">
        <a:defRPr sz="8200" kern="1200">
          <a:solidFill>
            <a:schemeClr val="tx1"/>
          </a:solidFill>
          <a:latin typeface="+mn-lt"/>
          <a:ea typeface="+mn-ea"/>
          <a:cs typeface="+mn-cs"/>
        </a:defRPr>
      </a:lvl2pPr>
      <a:lvl3pPr marL="4172316" algn="l" defTabSz="4172316" rtl="0" eaLnBrk="1" latinLnBrk="0" hangingPunct="1">
        <a:defRPr sz="8200" kern="1200">
          <a:solidFill>
            <a:schemeClr val="tx1"/>
          </a:solidFill>
          <a:latin typeface="+mn-lt"/>
          <a:ea typeface="+mn-ea"/>
          <a:cs typeface="+mn-cs"/>
        </a:defRPr>
      </a:lvl3pPr>
      <a:lvl4pPr marL="6258474" algn="l" defTabSz="4172316" rtl="0" eaLnBrk="1" latinLnBrk="0" hangingPunct="1">
        <a:defRPr sz="8200" kern="1200">
          <a:solidFill>
            <a:schemeClr val="tx1"/>
          </a:solidFill>
          <a:latin typeface="+mn-lt"/>
          <a:ea typeface="+mn-ea"/>
          <a:cs typeface="+mn-cs"/>
        </a:defRPr>
      </a:lvl4pPr>
      <a:lvl5pPr marL="8344632" algn="l" defTabSz="4172316" rtl="0" eaLnBrk="1" latinLnBrk="0" hangingPunct="1">
        <a:defRPr sz="8200" kern="1200">
          <a:solidFill>
            <a:schemeClr val="tx1"/>
          </a:solidFill>
          <a:latin typeface="+mn-lt"/>
          <a:ea typeface="+mn-ea"/>
          <a:cs typeface="+mn-cs"/>
        </a:defRPr>
      </a:lvl5pPr>
      <a:lvl6pPr marL="10430789" algn="l" defTabSz="4172316" rtl="0" eaLnBrk="1" latinLnBrk="0" hangingPunct="1">
        <a:defRPr sz="8200" kern="1200">
          <a:solidFill>
            <a:schemeClr val="tx1"/>
          </a:solidFill>
          <a:latin typeface="+mn-lt"/>
          <a:ea typeface="+mn-ea"/>
          <a:cs typeface="+mn-cs"/>
        </a:defRPr>
      </a:lvl6pPr>
      <a:lvl7pPr marL="12516947" algn="l" defTabSz="4172316" rtl="0" eaLnBrk="1" latinLnBrk="0" hangingPunct="1">
        <a:defRPr sz="8200" kern="1200">
          <a:solidFill>
            <a:schemeClr val="tx1"/>
          </a:solidFill>
          <a:latin typeface="+mn-lt"/>
          <a:ea typeface="+mn-ea"/>
          <a:cs typeface="+mn-cs"/>
        </a:defRPr>
      </a:lvl7pPr>
      <a:lvl8pPr marL="14603105" algn="l" defTabSz="4172316" rtl="0" eaLnBrk="1" latinLnBrk="0" hangingPunct="1">
        <a:defRPr sz="8200" kern="1200">
          <a:solidFill>
            <a:schemeClr val="tx1"/>
          </a:solidFill>
          <a:latin typeface="+mn-lt"/>
          <a:ea typeface="+mn-ea"/>
          <a:cs typeface="+mn-cs"/>
        </a:defRPr>
      </a:lvl8pPr>
      <a:lvl9pPr marL="16689263" algn="l" defTabSz="4172316" rtl="0" eaLnBrk="1" latinLnBrk="0" hangingPunct="1">
        <a:defRPr sz="8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emf"/><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 Id="rId9"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صورة 14"/>
          <p:cNvPicPr/>
          <p:nvPr/>
        </p:nvPicPr>
        <p:blipFill>
          <a:blip r:embed="rId3"/>
          <a:srcRect t="26418" r="84167"/>
          <a:stretch>
            <a:fillRect/>
          </a:stretch>
        </p:blipFill>
        <p:spPr bwMode="auto">
          <a:xfrm>
            <a:off x="2" y="401162"/>
            <a:ext cx="3776786" cy="2783811"/>
          </a:xfrm>
          <a:prstGeom prst="rect">
            <a:avLst/>
          </a:prstGeom>
          <a:noFill/>
          <a:ln w="9525">
            <a:noFill/>
            <a:miter lim="800000"/>
            <a:headEnd/>
            <a:tailEnd/>
          </a:ln>
          <a:effectLst>
            <a:reflection blurRad="6350" stA="50000" endA="300" endPos="90000" dir="5400000" sy="-100000" algn="bl" rotWithShape="0"/>
          </a:effectLst>
        </p:spPr>
      </p:pic>
      <p:sp>
        <p:nvSpPr>
          <p:cNvPr id="11" name="Arrondir un rectangle avec un coin diagonal 10"/>
          <p:cNvSpPr/>
          <p:nvPr/>
        </p:nvSpPr>
        <p:spPr>
          <a:xfrm>
            <a:off x="1262759" y="7527828"/>
            <a:ext cx="27575068" cy="1857387"/>
          </a:xfrm>
          <a:prstGeom prst="round2DiagRect">
            <a:avLst/>
          </a:prstGeom>
          <a:ln/>
        </p:spPr>
        <p:style>
          <a:lnRef idx="1">
            <a:schemeClr val="accent1"/>
          </a:lnRef>
          <a:fillRef idx="2">
            <a:schemeClr val="accent1"/>
          </a:fillRef>
          <a:effectRef idx="1">
            <a:schemeClr val="accent1"/>
          </a:effectRef>
          <a:fontRef idx="minor">
            <a:schemeClr val="dk1"/>
          </a:fontRef>
        </p:style>
        <p:txBody>
          <a:bodyPr lIns="91313" tIns="45656" rIns="91313" bIns="45656" spcCol="0" rtlCol="0" anchor="ctr"/>
          <a:lstStyle/>
          <a:p>
            <a:pPr algn="r"/>
            <a:r>
              <a:rPr lang="ar-DZ" sz="6000" b="1" dirty="0" smtClean="0">
                <a:solidFill>
                  <a:schemeClr val="tx2">
                    <a:lumMod val="10000"/>
                  </a:schemeClr>
                </a:solidFill>
                <a:effectLst>
                  <a:outerShdw blurRad="38100" dist="38100" dir="2700000" algn="tl">
                    <a:srgbClr val="000000">
                      <a:alpha val="43137"/>
                    </a:srgbClr>
                  </a:outerShdw>
                </a:effectLst>
                <a:latin typeface="Andalus" pitchFamily="18" charset="-78"/>
                <a:cs typeface="Andalus" pitchFamily="18" charset="-78"/>
              </a:rPr>
              <a:t>من إعداد الطالبة: </a:t>
            </a:r>
            <a:r>
              <a:rPr lang="ar-DZ" sz="6000" b="1" dirty="0" err="1" smtClean="0">
                <a:solidFill>
                  <a:schemeClr val="tx2">
                    <a:lumMod val="10000"/>
                  </a:schemeClr>
                </a:solidFill>
                <a:effectLst>
                  <a:outerShdw blurRad="38100" dist="38100" dir="2700000" algn="tl">
                    <a:srgbClr val="000000">
                      <a:alpha val="43137"/>
                    </a:srgbClr>
                  </a:outerShdw>
                </a:effectLst>
                <a:latin typeface="Andalus" pitchFamily="18" charset="-78"/>
                <a:cs typeface="Andalus" pitchFamily="18" charset="-78"/>
              </a:rPr>
              <a:t>خولة</a:t>
            </a:r>
            <a:r>
              <a:rPr lang="ar-DZ" sz="6000" b="1" dirty="0" smtClean="0">
                <a:solidFill>
                  <a:schemeClr val="tx2">
                    <a:lumMod val="10000"/>
                  </a:schemeClr>
                </a:solidFill>
                <a:effectLst>
                  <a:outerShdw blurRad="38100" dist="38100" dir="2700000" algn="tl">
                    <a:srgbClr val="000000">
                      <a:alpha val="43137"/>
                    </a:srgbClr>
                  </a:outerShdw>
                </a:effectLst>
                <a:latin typeface="Andalus" pitchFamily="18" charset="-78"/>
                <a:cs typeface="Andalus" pitchFamily="18" charset="-78"/>
              </a:rPr>
              <a:t> بن </a:t>
            </a:r>
            <a:r>
              <a:rPr lang="ar-DZ" sz="6000" b="1" dirty="0" err="1" smtClean="0">
                <a:solidFill>
                  <a:schemeClr val="tx2">
                    <a:lumMod val="10000"/>
                  </a:schemeClr>
                </a:solidFill>
                <a:effectLst>
                  <a:outerShdw blurRad="38100" dist="38100" dir="2700000" algn="tl">
                    <a:srgbClr val="000000">
                      <a:alpha val="43137"/>
                    </a:srgbClr>
                  </a:outerShdw>
                </a:effectLst>
                <a:latin typeface="Andalus" pitchFamily="18" charset="-78"/>
                <a:cs typeface="Andalus" pitchFamily="18" charset="-78"/>
              </a:rPr>
              <a:t>ستي</a:t>
            </a:r>
            <a:r>
              <a:rPr lang="fr-FR" sz="6000" b="1" dirty="0" smtClean="0">
                <a:solidFill>
                  <a:schemeClr val="tx2">
                    <a:lumMod val="10000"/>
                  </a:schemeClr>
                </a:solidFill>
                <a:effectLst>
                  <a:outerShdw blurRad="38100" dist="38100" dir="2700000" algn="tl">
                    <a:srgbClr val="000000">
                      <a:alpha val="43137"/>
                    </a:srgbClr>
                  </a:outerShdw>
                </a:effectLst>
                <a:latin typeface="Andalus" pitchFamily="18" charset="-78"/>
                <a:cs typeface="Andalus" pitchFamily="18" charset="-78"/>
              </a:rPr>
              <a:t>    </a:t>
            </a:r>
            <a:endParaRPr lang="fr-FR" sz="6000" b="1" dirty="0">
              <a:solidFill>
                <a:schemeClr val="tx2">
                  <a:lumMod val="10000"/>
                </a:schemeClr>
              </a:solidFill>
              <a:effectLst>
                <a:outerShdw blurRad="38100" dist="38100" dir="2700000" algn="tl">
                  <a:srgbClr val="000000">
                    <a:alpha val="43137"/>
                  </a:srgbClr>
                </a:outerShdw>
              </a:effectLst>
              <a:latin typeface="Andalus" pitchFamily="18" charset="-78"/>
              <a:cs typeface="Andalus" pitchFamily="18" charset="-78"/>
            </a:endParaRPr>
          </a:p>
        </p:txBody>
      </p:sp>
      <p:sp>
        <p:nvSpPr>
          <p:cNvPr id="12" name="Arrondir un rectangle avec un coin diagonal 11"/>
          <p:cNvSpPr/>
          <p:nvPr/>
        </p:nvSpPr>
        <p:spPr>
          <a:xfrm>
            <a:off x="14550228" y="20529544"/>
            <a:ext cx="15693236" cy="16716492"/>
          </a:xfrm>
          <a:prstGeom prst="round2DiagRect">
            <a:avLst/>
          </a:prstGeom>
          <a:ln w="76200"/>
        </p:spPr>
        <p:style>
          <a:lnRef idx="1">
            <a:schemeClr val="accent3"/>
          </a:lnRef>
          <a:fillRef idx="2">
            <a:schemeClr val="accent3"/>
          </a:fillRef>
          <a:effectRef idx="1">
            <a:schemeClr val="accent3"/>
          </a:effectRef>
          <a:fontRef idx="minor">
            <a:schemeClr val="dk1"/>
          </a:fontRef>
        </p:style>
        <p:txBody>
          <a:bodyPr lIns="91313" tIns="45656" rIns="91313" bIns="45656" spcCol="0" rtlCol="0" anchor="ctr"/>
          <a:lstStyle/>
          <a:p>
            <a:pPr algn="ctr"/>
            <a:endParaRPr lang="fr-FR" sz="4600" dirty="0">
              <a:solidFill>
                <a:schemeClr val="tx2">
                  <a:lumMod val="10000"/>
                </a:schemeClr>
              </a:solidFill>
            </a:endParaRPr>
          </a:p>
        </p:txBody>
      </p:sp>
      <p:pic>
        <p:nvPicPr>
          <p:cNvPr id="13" name="Picture 3" descr="D:\مداخلات زينب\الباور بانت اتصال\1.jpg"/>
          <p:cNvPicPr>
            <a:picLocks noChangeAspect="1" noChangeArrowheads="1"/>
          </p:cNvPicPr>
          <p:nvPr/>
        </p:nvPicPr>
        <p:blipFill>
          <a:blip r:embed="rId4" cstate="print"/>
          <a:srcRect/>
          <a:stretch>
            <a:fillRect/>
          </a:stretch>
        </p:blipFill>
        <p:spPr bwMode="auto">
          <a:xfrm>
            <a:off x="7263551" y="16314702"/>
            <a:ext cx="7429552" cy="5429288"/>
          </a:xfrm>
          <a:prstGeom prst="rect">
            <a:avLst/>
          </a:prstGeom>
          <a:noFill/>
          <a:ln w="9525">
            <a:noFill/>
            <a:miter lim="800000"/>
            <a:headEnd/>
            <a:tailEnd/>
          </a:ln>
        </p:spPr>
      </p:pic>
      <p:pic>
        <p:nvPicPr>
          <p:cNvPr id="2" name="Picture 2" descr="C:\Users\user\Desktop\Nouveau dossier\ç_è-(.jpg"/>
          <p:cNvPicPr>
            <a:picLocks noChangeAspect="1" noChangeArrowheads="1"/>
          </p:cNvPicPr>
          <p:nvPr/>
        </p:nvPicPr>
        <p:blipFill>
          <a:blip r:embed="rId5"/>
          <a:srcRect/>
          <a:stretch>
            <a:fillRect/>
          </a:stretch>
        </p:blipFill>
        <p:spPr bwMode="auto">
          <a:xfrm>
            <a:off x="14978855" y="23244188"/>
            <a:ext cx="11930146" cy="4354164"/>
          </a:xfrm>
          <a:prstGeom prst="rect">
            <a:avLst/>
          </a:prstGeom>
          <a:noFill/>
        </p:spPr>
      </p:pic>
      <p:sp>
        <p:nvSpPr>
          <p:cNvPr id="16" name="Rectangle 15"/>
          <p:cNvSpPr/>
          <p:nvPr/>
        </p:nvSpPr>
        <p:spPr>
          <a:xfrm>
            <a:off x="15336046" y="22029742"/>
            <a:ext cx="14430476" cy="1938883"/>
          </a:xfrm>
          <a:prstGeom prst="rect">
            <a:avLst/>
          </a:prstGeom>
        </p:spPr>
        <p:txBody>
          <a:bodyPr wrap="square" lIns="91331" tIns="45666" rIns="91331" bIns="45666">
            <a:spAutoFit/>
          </a:bodyPr>
          <a:lstStyle/>
          <a:p>
            <a:pPr algn="just" rtl="1"/>
            <a:r>
              <a:rPr lang="ar-DZ" sz="4000" dirty="0">
                <a:latin typeface="Simplified Arabic" pitchFamily="18" charset="-78"/>
                <a:cs typeface="Simplified Arabic" pitchFamily="18" charset="-78"/>
              </a:rPr>
              <a:t>تعتبر المنظمة عصب التنظيم الإداري ومن العوامل المهمة لتنمية المجتمعات </a:t>
            </a:r>
            <a:r>
              <a:rPr lang="ar-DZ" sz="4000" dirty="0" err="1">
                <a:latin typeface="Simplified Arabic" pitchFamily="18" charset="-78"/>
                <a:cs typeface="Simplified Arabic" pitchFamily="18" charset="-78"/>
              </a:rPr>
              <a:t>إجتماعيا</a:t>
            </a:r>
            <a:r>
              <a:rPr lang="ar-DZ" sz="4000" dirty="0">
                <a:latin typeface="Simplified Arabic" pitchFamily="18" charset="-78"/>
                <a:cs typeface="Simplified Arabic" pitchFamily="18" charset="-78"/>
              </a:rPr>
              <a:t> </a:t>
            </a:r>
            <a:r>
              <a:rPr lang="ar-DZ" sz="4000" dirty="0" err="1">
                <a:latin typeface="Simplified Arabic" pitchFamily="18" charset="-78"/>
                <a:cs typeface="Simplified Arabic" pitchFamily="18" charset="-78"/>
              </a:rPr>
              <a:t>وإقتصاديا</a:t>
            </a:r>
            <a:r>
              <a:rPr lang="ar-DZ" sz="4000" dirty="0">
                <a:latin typeface="Simplified Arabic" pitchFamily="18" charset="-78"/>
                <a:cs typeface="Simplified Arabic" pitchFamily="18" charset="-78"/>
              </a:rPr>
              <a:t>, ذلك أنها تمثل الأساس والقاعدة الذي يبني عليه التنظيم كافة مخططاته المستقبلية من خلال الوصول إلى الأهداف التنظيمية المسطرة.</a:t>
            </a:r>
            <a:endParaRPr lang="fr-FR" sz="4000" dirty="0">
              <a:latin typeface="Simplified Arabic" pitchFamily="18" charset="-78"/>
              <a:cs typeface="Simplified Arabic" pitchFamily="18" charset="-78"/>
            </a:endParaRPr>
          </a:p>
        </p:txBody>
      </p:sp>
      <p:sp>
        <p:nvSpPr>
          <p:cNvPr id="17" name="Rectangle 16"/>
          <p:cNvSpPr/>
          <p:nvPr/>
        </p:nvSpPr>
        <p:spPr>
          <a:xfrm>
            <a:off x="14621665" y="23744254"/>
            <a:ext cx="15216294" cy="2554436"/>
          </a:xfrm>
          <a:prstGeom prst="rect">
            <a:avLst/>
          </a:prstGeom>
        </p:spPr>
        <p:txBody>
          <a:bodyPr wrap="square" lIns="91331" tIns="45666" rIns="91331" bIns="45666">
            <a:spAutoFit/>
          </a:bodyPr>
          <a:lstStyle/>
          <a:p>
            <a:pPr algn="r"/>
            <a:r>
              <a:rPr lang="ar-DZ" sz="4000" dirty="0">
                <a:latin typeface="Simplified Arabic" pitchFamily="18" charset="-78"/>
                <a:cs typeface="Simplified Arabic" pitchFamily="18" charset="-78"/>
              </a:rPr>
              <a:t>لهذا اهتم بدراسة المنظمة باحثون في مختلف مجالات المعرفة عموما ويعتبر علم الاجتماع من بين العلوم التي اهتمت بدراسة المنظمة من حيث شكل العلاقات الاجتماعية والاتصالات بين الموارد البشرية,وكذا دراسة أداء </a:t>
            </a:r>
            <a:r>
              <a:rPr lang="ar-DZ" sz="4000" dirty="0" err="1">
                <a:latin typeface="Simplified Arabic" pitchFamily="18" charset="-78"/>
                <a:cs typeface="Simplified Arabic" pitchFamily="18" charset="-78"/>
              </a:rPr>
              <a:t>ا</a:t>
            </a:r>
            <a:r>
              <a:rPr lang="ar-DZ" sz="4000" dirty="0">
                <a:latin typeface="Simplified Arabic" pitchFamily="18" charset="-78"/>
                <a:cs typeface="Simplified Arabic" pitchFamily="18" charset="-78"/>
              </a:rPr>
              <a:t> لعاملين في ظل الثقافة التنظيمية ودورها في تفعيل دور المنظمة</a:t>
            </a:r>
            <a:r>
              <a:rPr lang="ar-DZ" sz="4000" dirty="0"/>
              <a:t>.</a:t>
            </a:r>
            <a:endParaRPr lang="fr-FR" sz="4000" dirty="0"/>
          </a:p>
        </p:txBody>
      </p:sp>
      <p:sp>
        <p:nvSpPr>
          <p:cNvPr id="18" name="Rectangle 17"/>
          <p:cNvSpPr/>
          <p:nvPr/>
        </p:nvSpPr>
        <p:spPr>
          <a:xfrm>
            <a:off x="14621665" y="26101708"/>
            <a:ext cx="15073418" cy="5139760"/>
          </a:xfrm>
          <a:prstGeom prst="rect">
            <a:avLst/>
          </a:prstGeom>
        </p:spPr>
        <p:txBody>
          <a:bodyPr wrap="square" lIns="91331" tIns="45666" rIns="91331" bIns="45666">
            <a:spAutoFit/>
          </a:bodyPr>
          <a:lstStyle/>
          <a:p>
            <a:pPr algn="just" rtl="1"/>
            <a:r>
              <a:rPr lang="ar-DZ" sz="4100" dirty="0">
                <a:latin typeface="Simplified Arabic" pitchFamily="18" charset="-78"/>
                <a:cs typeface="Simplified Arabic" pitchFamily="18" charset="-78"/>
              </a:rPr>
              <a:t>ولهذا نجد موضوع الثقافة التنظيمية  حظي باهتمام كل من مفكري إدارة الموارد البشرية وكذا علم </a:t>
            </a:r>
            <a:r>
              <a:rPr lang="ar-DZ" sz="4100" dirty="0" err="1">
                <a:latin typeface="Simplified Arabic" pitchFamily="18" charset="-78"/>
                <a:cs typeface="Simplified Arabic" pitchFamily="18" charset="-78"/>
              </a:rPr>
              <a:t>الإجتماع</a:t>
            </a:r>
            <a:r>
              <a:rPr lang="ar-DZ" sz="4100" dirty="0">
                <a:latin typeface="Simplified Arabic" pitchFamily="18" charset="-78"/>
                <a:cs typeface="Simplified Arabic" pitchFamily="18" charset="-78"/>
              </a:rPr>
              <a:t> التنظيم باعتبارها من العناصر الأساسية للتسيير الإداري للمنظمة, وبما أن الثقافة التنظيمية تتكون من مجمل القيم والمعايير والضوابط فتصبح هي المسير والموجه للمنظمة, وحين يتمكن العامل من </a:t>
            </a:r>
            <a:r>
              <a:rPr lang="ar-DZ" sz="4100" dirty="0" err="1">
                <a:latin typeface="Simplified Arabic" pitchFamily="18" charset="-78"/>
                <a:cs typeface="Simplified Arabic" pitchFamily="18" charset="-78"/>
              </a:rPr>
              <a:t>الإنسجام</a:t>
            </a:r>
            <a:r>
              <a:rPr lang="ar-DZ" sz="4100" dirty="0">
                <a:latin typeface="Simplified Arabic" pitchFamily="18" charset="-78"/>
                <a:cs typeface="Simplified Arabic" pitchFamily="18" charset="-78"/>
              </a:rPr>
              <a:t> مع هذه القيم يتشكل لديه </a:t>
            </a:r>
            <a:r>
              <a:rPr lang="ar-DZ" sz="4100" dirty="0" err="1">
                <a:latin typeface="Simplified Arabic" pitchFamily="18" charset="-78"/>
                <a:cs typeface="Simplified Arabic" pitchFamily="18" charset="-78"/>
              </a:rPr>
              <a:t>مايسمى</a:t>
            </a:r>
            <a:r>
              <a:rPr lang="ar-DZ" sz="4100" dirty="0">
                <a:latin typeface="Simplified Arabic" pitchFamily="18" charset="-78"/>
                <a:cs typeface="Simplified Arabic" pitchFamily="18" charset="-78"/>
              </a:rPr>
              <a:t> بالهوية. وبالتالي المنظمة تولي أهمية كبيرة للعنصر البشري لأنه عامل مهم لتسيير المؤسسة وعلى أساسه تبني ثقافتها الخاصة </a:t>
            </a:r>
            <a:r>
              <a:rPr lang="ar-DZ" sz="4100" dirty="0" err="1">
                <a:latin typeface="Simplified Arabic" pitchFamily="18" charset="-78"/>
                <a:cs typeface="Simplified Arabic" pitchFamily="18" charset="-78"/>
              </a:rPr>
              <a:t>بها</a:t>
            </a:r>
            <a:r>
              <a:rPr lang="ar-DZ" sz="4100" dirty="0">
                <a:latin typeface="Simplified Arabic" pitchFamily="18" charset="-78"/>
                <a:cs typeface="Simplified Arabic" pitchFamily="18" charset="-78"/>
              </a:rPr>
              <a:t>.</a:t>
            </a:r>
          </a:p>
          <a:p>
            <a:pPr algn="just" rtl="1"/>
            <a:r>
              <a:rPr lang="ar-DZ" sz="4100" dirty="0">
                <a:latin typeface="Simplified Arabic" pitchFamily="18" charset="-78"/>
                <a:cs typeface="Simplified Arabic" pitchFamily="18" charset="-78"/>
              </a:rPr>
              <a:t>والمنظمة في الجزائر لديها قيم ومعايير تحكمها من حيث كونها تتمتع بخصوصية ذات أبعاد سوسيوثقافية تجعلها تحمل هوية خاصة </a:t>
            </a:r>
            <a:r>
              <a:rPr lang="ar-DZ" sz="4100" dirty="0" err="1">
                <a:latin typeface="Simplified Arabic" pitchFamily="18" charset="-78"/>
                <a:cs typeface="Simplified Arabic" pitchFamily="18" charset="-78"/>
              </a:rPr>
              <a:t>بها</a:t>
            </a:r>
            <a:r>
              <a:rPr lang="ar-DZ" sz="4100" dirty="0">
                <a:latin typeface="Simplified Arabic" pitchFamily="18" charset="-78"/>
                <a:cs typeface="Simplified Arabic" pitchFamily="18" charset="-78"/>
              </a:rPr>
              <a:t> تميزها عن باقي المنظمات الأخرى.</a:t>
            </a:r>
          </a:p>
        </p:txBody>
      </p:sp>
      <p:sp>
        <p:nvSpPr>
          <p:cNvPr id="19" name="Rectangle 18"/>
          <p:cNvSpPr/>
          <p:nvPr/>
        </p:nvSpPr>
        <p:spPr>
          <a:xfrm>
            <a:off x="15050293" y="31102368"/>
            <a:ext cx="14627133" cy="6601698"/>
          </a:xfrm>
          <a:prstGeom prst="rect">
            <a:avLst/>
          </a:prstGeom>
        </p:spPr>
        <p:txBody>
          <a:bodyPr wrap="square" lIns="91331" tIns="45666" rIns="91331" bIns="45666">
            <a:spAutoFit/>
          </a:bodyPr>
          <a:lstStyle/>
          <a:p>
            <a:pPr algn="just" rtl="1"/>
            <a:r>
              <a:rPr lang="ar-DZ" sz="4000" dirty="0">
                <a:latin typeface="Simplified Arabic" pitchFamily="18" charset="-78"/>
              </a:rPr>
              <a:t>انطلاقا مما سبق سنحاول في هذه الدراسة الكشف عن دور الثقافة التنظيمية في تسيير المؤسسة الجزائرية, نظرا للأهمية البالغة لهذا الموضوع لأنه يمس الفرد والمنظمة, وكذا الكشف عن المعوقات التي تقف في طريق العامل </a:t>
            </a:r>
            <a:r>
              <a:rPr lang="ar-DZ" sz="4000" dirty="0" err="1">
                <a:latin typeface="Simplified Arabic" pitchFamily="18" charset="-78"/>
              </a:rPr>
              <a:t>لإكتساب</a:t>
            </a:r>
            <a:r>
              <a:rPr lang="ar-DZ" sz="4000" dirty="0">
                <a:latin typeface="Simplified Arabic" pitchFamily="18" charset="-78"/>
              </a:rPr>
              <a:t> ثقافة تنظيمية تخص المؤسسة الموجود فيها, ومنه نطرح التساؤل العام التالي:</a:t>
            </a:r>
          </a:p>
          <a:p>
            <a:pPr algn="just" rtl="1"/>
            <a:r>
              <a:rPr lang="ar-DZ" sz="4000" b="1" dirty="0" smtClean="0">
                <a:latin typeface="Simplified Arabic" pitchFamily="18" charset="-78"/>
              </a:rPr>
              <a:t>ما هو النموذج الثقافي الذي يحكم تسيير المؤسسة الجزائرية؟هل هو نموذج مطابق لمعايير </a:t>
            </a:r>
            <a:r>
              <a:rPr lang="ar-DZ" sz="4000" b="1" dirty="0" err="1" smtClean="0">
                <a:latin typeface="Simplified Arabic" pitchFamily="18" charset="-78"/>
              </a:rPr>
              <a:t>والظوابط</a:t>
            </a:r>
            <a:r>
              <a:rPr lang="ar-DZ" sz="4000" b="1" dirty="0" smtClean="0">
                <a:latin typeface="Simplified Arabic" pitchFamily="18" charset="-78"/>
              </a:rPr>
              <a:t> المحددة للمنظمة أم أن هناك معايير أخرى؟</a:t>
            </a:r>
            <a:endParaRPr lang="ar-DZ" sz="4000" b="1" dirty="0">
              <a:latin typeface="Simplified Arabic" pitchFamily="18" charset="-78"/>
            </a:endParaRPr>
          </a:p>
          <a:p>
            <a:pPr algn="just" rtl="1"/>
            <a:r>
              <a:rPr lang="ar-DZ" sz="4000" b="1" dirty="0">
                <a:latin typeface="Simplified Arabic" pitchFamily="18" charset="-78"/>
              </a:rPr>
              <a:t>1_ </a:t>
            </a:r>
            <a:r>
              <a:rPr lang="ar-DZ" sz="4000" b="1" dirty="0" smtClean="0">
                <a:latin typeface="Simplified Arabic" pitchFamily="18" charset="-78"/>
              </a:rPr>
              <a:t>كيف تساهم هذه المعايير من خلال النموذج الثقافي الذي يحكمها في تشكيل هوية العامل؟</a:t>
            </a:r>
            <a:endParaRPr lang="ar-DZ" sz="4000" b="1" dirty="0">
              <a:latin typeface="Simplified Arabic" pitchFamily="18" charset="-78"/>
            </a:endParaRPr>
          </a:p>
          <a:p>
            <a:pPr algn="just" rtl="1"/>
            <a:r>
              <a:rPr lang="ar-DZ" sz="4000" b="1" dirty="0">
                <a:latin typeface="Simplified Arabic" pitchFamily="18" charset="-78"/>
              </a:rPr>
              <a:t>2_ </a:t>
            </a:r>
            <a:r>
              <a:rPr lang="ar-DZ" sz="4000" b="1" dirty="0" smtClean="0">
                <a:latin typeface="Simplified Arabic" pitchFamily="18" charset="-78"/>
              </a:rPr>
              <a:t>كيف تساهم الثقافة التنظيمية في تسيير المؤسسة ومن ثم تشكيل هوية لدى العامل ؟</a:t>
            </a:r>
            <a:endParaRPr lang="ar-DZ" sz="4000" b="1" dirty="0">
              <a:latin typeface="Simplified Arabic" pitchFamily="18" charset="-78"/>
            </a:endParaRPr>
          </a:p>
          <a:p>
            <a:pPr algn="just" rtl="1"/>
            <a:endParaRPr lang="ar-DZ" sz="4000" b="1" dirty="0">
              <a:latin typeface="Simplified Arabic" pitchFamily="18" charset="-78"/>
            </a:endParaRPr>
          </a:p>
          <a:p>
            <a:pPr algn="just" rtl="1"/>
            <a:endParaRPr lang="ar-DZ" sz="2300" dirty="0">
              <a:latin typeface="Simplified Arabic" pitchFamily="18" charset="-78"/>
              <a:cs typeface="Simplified Arabic" pitchFamily="18" charset="-78"/>
            </a:endParaRPr>
          </a:p>
        </p:txBody>
      </p:sp>
      <p:sp>
        <p:nvSpPr>
          <p:cNvPr id="20" name="Arrondir un rectangle avec un coin diagonal 19"/>
          <p:cNvSpPr/>
          <p:nvPr/>
        </p:nvSpPr>
        <p:spPr>
          <a:xfrm>
            <a:off x="0" y="9670968"/>
            <a:ext cx="14792356" cy="6643734"/>
          </a:xfrm>
          <a:prstGeom prst="round2DiagRect">
            <a:avLst/>
          </a:prstGeom>
          <a:ln w="76200"/>
        </p:spPr>
        <p:style>
          <a:lnRef idx="1">
            <a:schemeClr val="accent5"/>
          </a:lnRef>
          <a:fillRef idx="2">
            <a:schemeClr val="accent5"/>
          </a:fillRef>
          <a:effectRef idx="1">
            <a:schemeClr val="accent5"/>
          </a:effectRef>
          <a:fontRef idx="minor">
            <a:schemeClr val="dk1"/>
          </a:fontRef>
        </p:style>
        <p:txBody>
          <a:bodyPr lIns="91313" tIns="45656" rIns="91313" bIns="45656" spcCol="0" rtlCol="0" anchor="ctr"/>
          <a:lstStyle/>
          <a:p>
            <a:pPr algn="r" defTabSz="913319" rtl="1" fontAlgn="base">
              <a:spcBef>
                <a:spcPct val="0"/>
              </a:spcBef>
              <a:spcAft>
                <a:spcPct val="0"/>
              </a:spcAft>
            </a:pPr>
            <a:r>
              <a:rPr lang="ar-DZ" sz="4000" dirty="0">
                <a:solidFill>
                  <a:schemeClr val="tx1"/>
                </a:solidFill>
                <a:latin typeface="Simplified Arabic" pitchFamily="18" charset="-78"/>
                <a:ea typeface="Calibri" pitchFamily="34" charset="0"/>
              </a:rPr>
              <a:t>أن أي دراسة مهما كان نوعها </a:t>
            </a:r>
            <a:r>
              <a:rPr lang="ar-DZ" sz="4000" dirty="0" err="1">
                <a:solidFill>
                  <a:schemeClr val="tx1"/>
                </a:solidFill>
                <a:latin typeface="Simplified Arabic" pitchFamily="18" charset="-78"/>
                <a:ea typeface="Calibri" pitchFamily="34" charset="0"/>
              </a:rPr>
              <a:t>لاتنطلق</a:t>
            </a:r>
            <a:r>
              <a:rPr lang="ar-DZ" sz="4000" dirty="0">
                <a:solidFill>
                  <a:schemeClr val="tx1"/>
                </a:solidFill>
                <a:latin typeface="Simplified Arabic" pitchFamily="18" charset="-78"/>
                <a:ea typeface="Calibri" pitchFamily="34" charset="0"/>
              </a:rPr>
              <a:t> من فراغ, أي أن الباحث عندما يقوم ببحث علمي لابد أن يكون له هدف أو مجموعة من الأهداف المحددة يحاول الوصول إليها من خلال الدراسة, وهذه الأهداف تتمثل في:</a:t>
            </a:r>
            <a:endParaRPr lang="fr-FR" sz="4000" dirty="0">
              <a:solidFill>
                <a:schemeClr val="tx1"/>
              </a:solidFill>
              <a:latin typeface="Simplified Arabic" pitchFamily="18" charset="-78"/>
            </a:endParaRPr>
          </a:p>
          <a:p>
            <a:pPr algn="r" defTabSz="913319" rtl="1" eaLnBrk="0" fontAlgn="base" hangingPunct="0">
              <a:spcBef>
                <a:spcPct val="0"/>
              </a:spcBef>
              <a:spcAft>
                <a:spcPct val="0"/>
              </a:spcAft>
            </a:pPr>
            <a:r>
              <a:rPr lang="ar-DZ" sz="4000" dirty="0">
                <a:solidFill>
                  <a:schemeClr val="tx1"/>
                </a:solidFill>
                <a:latin typeface="Simplified Arabic" pitchFamily="18" charset="-78"/>
                <a:ea typeface="Calibri" pitchFamily="34" charset="0"/>
              </a:rPr>
              <a:t>_ التعرف على طبيعة الثقافة التنظيمية السائدة في المؤسسة الجزائرية.</a:t>
            </a:r>
            <a:endParaRPr lang="fr-FR" sz="4000" dirty="0">
              <a:solidFill>
                <a:schemeClr val="tx1"/>
              </a:solidFill>
              <a:latin typeface="Simplified Arabic" pitchFamily="18" charset="-78"/>
            </a:endParaRPr>
          </a:p>
          <a:p>
            <a:pPr algn="r" defTabSz="913319" rtl="1" eaLnBrk="0" fontAlgn="base" hangingPunct="0">
              <a:spcBef>
                <a:spcPct val="0"/>
              </a:spcBef>
              <a:spcAft>
                <a:spcPct val="0"/>
              </a:spcAft>
            </a:pPr>
            <a:r>
              <a:rPr lang="ar-DZ" sz="4000" dirty="0">
                <a:solidFill>
                  <a:schemeClr val="tx1"/>
                </a:solidFill>
                <a:latin typeface="Simplified Arabic" pitchFamily="18" charset="-78"/>
                <a:ea typeface="Calibri" pitchFamily="34" charset="0"/>
              </a:rPr>
              <a:t>_معرفة دور الثقافة التنظيمية في تسيير المؤسسة.</a:t>
            </a:r>
            <a:endParaRPr lang="fr-FR" sz="4000" dirty="0">
              <a:solidFill>
                <a:schemeClr val="tx1"/>
              </a:solidFill>
              <a:latin typeface="Simplified Arabic" pitchFamily="18" charset="-78"/>
            </a:endParaRPr>
          </a:p>
          <a:p>
            <a:pPr algn="r" defTabSz="913319" rtl="1" eaLnBrk="0" fontAlgn="base" hangingPunct="0">
              <a:spcBef>
                <a:spcPct val="0"/>
              </a:spcBef>
              <a:spcAft>
                <a:spcPct val="0"/>
              </a:spcAft>
            </a:pPr>
            <a:r>
              <a:rPr lang="ar-DZ" sz="4000" dirty="0">
                <a:solidFill>
                  <a:schemeClr val="tx1"/>
                </a:solidFill>
                <a:latin typeface="Simplified Arabic" pitchFamily="18" charset="-78"/>
                <a:ea typeface="Calibri" pitchFamily="34" charset="0"/>
              </a:rPr>
              <a:t>_معرفة دور الثقافة التنظيمية في تشكيل هوية العامل.</a:t>
            </a:r>
            <a:endParaRPr lang="fr-FR" sz="4000" dirty="0">
              <a:solidFill>
                <a:schemeClr val="tx1"/>
              </a:solidFill>
              <a:latin typeface="Simplified Arabic" pitchFamily="18" charset="-78"/>
            </a:endParaRPr>
          </a:p>
          <a:p>
            <a:pPr algn="r" defTabSz="913319" rtl="1" eaLnBrk="0" fontAlgn="base" hangingPunct="0">
              <a:spcBef>
                <a:spcPct val="0"/>
              </a:spcBef>
              <a:spcAft>
                <a:spcPct val="0"/>
              </a:spcAft>
            </a:pPr>
            <a:r>
              <a:rPr lang="ar-DZ" sz="4000" dirty="0">
                <a:solidFill>
                  <a:schemeClr val="tx1"/>
                </a:solidFill>
                <a:latin typeface="Simplified Arabic" pitchFamily="18" charset="-78"/>
                <a:ea typeface="Calibri" pitchFamily="34" charset="0"/>
              </a:rPr>
              <a:t>_التعرف على العناصر التي تتكون منها الثقافة التنظيمية في المؤسسة الجزائرية.</a:t>
            </a:r>
            <a:endParaRPr lang="ar-DZ" sz="4000" dirty="0">
              <a:solidFill>
                <a:schemeClr val="tx1"/>
              </a:solidFill>
              <a:latin typeface="Simplified Arabic" pitchFamily="18" charset="-78"/>
            </a:endParaRPr>
          </a:p>
        </p:txBody>
      </p:sp>
      <p:sp>
        <p:nvSpPr>
          <p:cNvPr id="23" name="ZoneTexte 22"/>
          <p:cNvSpPr txBox="1"/>
          <p:nvPr/>
        </p:nvSpPr>
        <p:spPr>
          <a:xfrm>
            <a:off x="23622853" y="20886734"/>
            <a:ext cx="4911823" cy="1015554"/>
          </a:xfrm>
          <a:prstGeom prst="rect">
            <a:avLst/>
          </a:prstGeom>
          <a:noFill/>
        </p:spPr>
        <p:txBody>
          <a:bodyPr wrap="square" lIns="91331" tIns="45666" rIns="91331" bIns="45666" rtlCol="0">
            <a:spAutoFit/>
          </a:bodyPr>
          <a:lstStyle/>
          <a:p>
            <a:r>
              <a:rPr lang="ar-DZ" sz="6000" b="1" dirty="0">
                <a:effectLst>
                  <a:outerShdw blurRad="38100" dist="38100" dir="2700000" algn="tl">
                    <a:srgbClr val="000000">
                      <a:alpha val="43137"/>
                    </a:srgbClr>
                  </a:outerShdw>
                </a:effectLst>
                <a:latin typeface="Andalus" pitchFamily="18" charset="-78"/>
                <a:cs typeface="Andalus" pitchFamily="18" charset="-78"/>
              </a:rPr>
              <a:t>إشكالية الدراسة:</a:t>
            </a:r>
            <a:endParaRPr lang="fr-FR" sz="6000" b="1" dirty="0">
              <a:effectLst>
                <a:outerShdw blurRad="38100" dist="38100" dir="2700000" algn="tl">
                  <a:srgbClr val="000000">
                    <a:alpha val="43137"/>
                  </a:srgbClr>
                </a:outerShdw>
              </a:effectLst>
              <a:latin typeface="Andalus" pitchFamily="18" charset="-78"/>
              <a:cs typeface="Andalus" pitchFamily="18" charset="-78"/>
            </a:endParaRPr>
          </a:p>
        </p:txBody>
      </p:sp>
      <p:sp>
        <p:nvSpPr>
          <p:cNvPr id="24" name="ZoneTexte 23"/>
          <p:cNvSpPr txBox="1"/>
          <p:nvPr/>
        </p:nvSpPr>
        <p:spPr>
          <a:xfrm>
            <a:off x="9335253" y="9885282"/>
            <a:ext cx="4067058" cy="1015554"/>
          </a:xfrm>
          <a:prstGeom prst="rect">
            <a:avLst/>
          </a:prstGeom>
          <a:noFill/>
        </p:spPr>
        <p:txBody>
          <a:bodyPr wrap="square" lIns="91331" tIns="45666" rIns="91331" bIns="45666" rtlCol="0">
            <a:spAutoFit/>
          </a:bodyPr>
          <a:lstStyle/>
          <a:p>
            <a:r>
              <a:rPr lang="ar-DZ" sz="6000" b="1" dirty="0">
                <a:effectLst>
                  <a:outerShdw blurRad="38100" dist="38100" dir="2700000" algn="tl">
                    <a:srgbClr val="000000">
                      <a:alpha val="43137"/>
                    </a:srgbClr>
                  </a:outerShdw>
                </a:effectLst>
                <a:latin typeface="Andalus" pitchFamily="18" charset="-78"/>
                <a:cs typeface="Andalus" pitchFamily="18" charset="-78"/>
              </a:rPr>
              <a:t>أهداف الدراسة:</a:t>
            </a:r>
            <a:endParaRPr lang="fr-FR" sz="6000" b="1" dirty="0">
              <a:effectLst>
                <a:outerShdw blurRad="38100" dist="38100" dir="2700000" algn="tl">
                  <a:srgbClr val="000000">
                    <a:alpha val="43137"/>
                  </a:srgbClr>
                </a:outerShdw>
              </a:effectLst>
              <a:latin typeface="Andalus" pitchFamily="18" charset="-78"/>
              <a:cs typeface="Andalus" pitchFamily="18" charset="-78"/>
            </a:endParaRPr>
          </a:p>
        </p:txBody>
      </p:sp>
      <p:pic>
        <p:nvPicPr>
          <p:cNvPr id="3" name="Picture 2" descr="C:\Users\user\Desktop\Nouveau dossier\th (1).jpg"/>
          <p:cNvPicPr>
            <a:picLocks noChangeAspect="1" noChangeArrowheads="1"/>
          </p:cNvPicPr>
          <p:nvPr/>
        </p:nvPicPr>
        <p:blipFill>
          <a:blip r:embed="rId6"/>
          <a:srcRect/>
          <a:stretch>
            <a:fillRect/>
          </a:stretch>
        </p:blipFill>
        <p:spPr bwMode="auto">
          <a:xfrm>
            <a:off x="15121731" y="15600322"/>
            <a:ext cx="13144592" cy="478634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26" name="Picture 2" descr="D:\مداخلات زينب\الباور بانت اتصال\personal-150x150.jpg"/>
          <p:cNvPicPr>
            <a:picLocks noChangeAspect="1" noChangeArrowheads="1"/>
          </p:cNvPicPr>
          <p:nvPr/>
        </p:nvPicPr>
        <p:blipFill>
          <a:blip r:embed="rId7"/>
          <a:srcRect/>
          <a:stretch>
            <a:fillRect/>
          </a:stretch>
        </p:blipFill>
        <p:spPr bwMode="auto">
          <a:xfrm>
            <a:off x="405503" y="16886206"/>
            <a:ext cx="6406294" cy="464347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27" name="Arrondir un rectangle avec un coin diagonal 26"/>
          <p:cNvSpPr/>
          <p:nvPr/>
        </p:nvSpPr>
        <p:spPr>
          <a:xfrm>
            <a:off x="1405635" y="21815428"/>
            <a:ext cx="12481713" cy="12501650"/>
          </a:xfrm>
          <a:prstGeom prst="round2DiagRect">
            <a:avLst/>
          </a:prstGeom>
          <a:ln w="76200"/>
        </p:spPr>
        <p:style>
          <a:lnRef idx="1">
            <a:schemeClr val="accent3"/>
          </a:lnRef>
          <a:fillRef idx="2">
            <a:schemeClr val="accent3"/>
          </a:fillRef>
          <a:effectRef idx="1">
            <a:schemeClr val="accent3"/>
          </a:effectRef>
          <a:fontRef idx="minor">
            <a:schemeClr val="dk1"/>
          </a:fontRef>
        </p:style>
        <p:txBody>
          <a:bodyPr lIns="91313" tIns="45656" rIns="91313" bIns="45656" spcCol="0" rtlCol="0" anchor="ctr"/>
          <a:lstStyle/>
          <a:p>
            <a:pPr algn="r" rtl="1"/>
            <a:endParaRPr lang="fr-FR" sz="4000" dirty="0">
              <a:solidFill>
                <a:schemeClr val="tx2">
                  <a:lumMod val="10000"/>
                </a:schemeClr>
              </a:solidFill>
              <a:effectLst>
                <a:outerShdw blurRad="38100" dist="38100" dir="2700000" algn="tl">
                  <a:srgbClr val="000000">
                    <a:alpha val="43137"/>
                  </a:srgbClr>
                </a:outerShdw>
              </a:effectLst>
              <a:latin typeface="Andalus" pitchFamily="18" charset="-78"/>
              <a:cs typeface="Andalus" pitchFamily="18" charset="-78"/>
            </a:endParaRPr>
          </a:p>
        </p:txBody>
      </p:sp>
      <p:sp>
        <p:nvSpPr>
          <p:cNvPr id="6" name="Rectangle 4"/>
          <p:cNvSpPr>
            <a:spLocks noChangeArrowheads="1"/>
          </p:cNvSpPr>
          <p:nvPr/>
        </p:nvSpPr>
        <p:spPr bwMode="auto">
          <a:xfrm>
            <a:off x="2405767" y="23029874"/>
            <a:ext cx="11130891" cy="10864404"/>
          </a:xfrm>
          <a:prstGeom prst="rect">
            <a:avLst/>
          </a:prstGeom>
          <a:noFill/>
          <a:ln w="9525">
            <a:noFill/>
            <a:miter lim="800000"/>
            <a:headEnd/>
            <a:tailEnd/>
          </a:ln>
          <a:effectLst/>
        </p:spPr>
        <p:txBody>
          <a:bodyPr vert="horz" wrap="square" lIns="91331" tIns="45666" rIns="91331" bIns="45666" numCol="1" anchor="ctr" anchorCtr="0" compatLnSpc="1">
            <a:prstTxWarp prst="textNoShape">
              <a:avLst/>
            </a:prstTxWarp>
            <a:spAutoFit/>
          </a:bodyPr>
          <a:lstStyle/>
          <a:p>
            <a:pPr algn="r" defTabSz="913319" rtl="1" fontAlgn="base">
              <a:spcBef>
                <a:spcPct val="0"/>
              </a:spcBef>
              <a:spcAft>
                <a:spcPct val="0"/>
              </a:spcAft>
            </a:pPr>
            <a:r>
              <a:rPr lang="ar-DZ" sz="4000" dirty="0">
                <a:latin typeface="Simplified Arabic" pitchFamily="18" charset="-78"/>
                <a:ea typeface="Calibri" pitchFamily="34" charset="0"/>
                <a:cs typeface="Simplified Arabic" pitchFamily="18" charset="-78"/>
              </a:rPr>
              <a:t>ومن المعروف أن طبيعة الموضوع هي التي تحدد المنهج الذي يجب على الباحث </a:t>
            </a:r>
            <a:r>
              <a:rPr lang="ar-DZ" sz="4000" dirty="0" err="1">
                <a:latin typeface="Simplified Arabic" pitchFamily="18" charset="-78"/>
                <a:ea typeface="Calibri" pitchFamily="34" charset="0"/>
                <a:cs typeface="Simplified Arabic" pitchFamily="18" charset="-78"/>
              </a:rPr>
              <a:t>اتباعه</a:t>
            </a:r>
            <a:r>
              <a:rPr lang="ar-DZ" sz="4000" dirty="0">
                <a:latin typeface="Simplified Arabic" pitchFamily="18" charset="-78"/>
                <a:ea typeface="Calibri" pitchFamily="34" charset="0"/>
                <a:cs typeface="Simplified Arabic" pitchFamily="18" charset="-78"/>
              </a:rPr>
              <a:t>،ومن هذا المنطلق نرى بأن المنهج المناسب </a:t>
            </a:r>
            <a:r>
              <a:rPr lang="ar-SA" sz="4000" dirty="0">
                <a:latin typeface="Simplified Arabic" pitchFamily="18" charset="-78"/>
                <a:ea typeface="Calibri" pitchFamily="34" charset="0"/>
                <a:cs typeface="Simplified Arabic" pitchFamily="18" charset="-78"/>
              </a:rPr>
              <a:t>لهذه الدراسة هو</a:t>
            </a:r>
            <a:r>
              <a:rPr lang="fr-FR" sz="4000" dirty="0">
                <a:latin typeface="Simplified Arabic" pitchFamily="18" charset="-78"/>
                <a:ea typeface="Calibri" pitchFamily="34" charset="0"/>
                <a:cs typeface="Simplified Arabic" pitchFamily="18" charset="-78"/>
              </a:rPr>
              <a:t> "</a:t>
            </a:r>
            <a:r>
              <a:rPr lang="ar-SA" sz="4000" b="1" dirty="0">
                <a:latin typeface="Simplified Arabic" pitchFamily="18" charset="-78"/>
                <a:ea typeface="Calibri" pitchFamily="34" charset="0"/>
                <a:cs typeface="Simplified Arabic" pitchFamily="18" charset="-78"/>
              </a:rPr>
              <a:t>المنهج الوصفي</a:t>
            </a:r>
            <a:r>
              <a:rPr lang="fr-FR" sz="4000" dirty="0">
                <a:latin typeface="Simplified Arabic" pitchFamily="18" charset="-78"/>
                <a:ea typeface="Calibri" pitchFamily="34" charset="0"/>
                <a:cs typeface="Simplified Arabic" pitchFamily="18" charset="-78"/>
              </a:rPr>
              <a:t>"</a:t>
            </a:r>
            <a:r>
              <a:rPr lang="ar-SA" sz="4000" dirty="0">
                <a:latin typeface="Simplified Arabic" pitchFamily="18" charset="-78"/>
                <a:ea typeface="Calibri" pitchFamily="34" charset="0"/>
                <a:cs typeface="Simplified Arabic" pitchFamily="18" charset="-78"/>
              </a:rPr>
              <a:t>،وقد تمّ </a:t>
            </a:r>
            <a:r>
              <a:rPr lang="ar-SA" sz="4000" dirty="0" smtClean="0">
                <a:latin typeface="Simplified Arabic" pitchFamily="18" charset="-78"/>
                <a:ea typeface="Calibri" pitchFamily="34" charset="0"/>
                <a:cs typeface="Simplified Arabic" pitchFamily="18" charset="-78"/>
              </a:rPr>
              <a:t>اختيار</a:t>
            </a:r>
            <a:r>
              <a:rPr lang="fr-FR" sz="4000" dirty="0" smtClean="0">
                <a:latin typeface="Simplified Arabic" pitchFamily="18" charset="-78"/>
                <a:ea typeface="Calibri" pitchFamily="34" charset="0"/>
                <a:cs typeface="Simplified Arabic" pitchFamily="18" charset="-78"/>
              </a:rPr>
              <a:t> </a:t>
            </a:r>
            <a:r>
              <a:rPr lang="ar-SA" sz="4000" dirty="0" smtClean="0">
                <a:latin typeface="Simplified Arabic" pitchFamily="18" charset="-78"/>
                <a:ea typeface="Calibri" pitchFamily="34" charset="0"/>
                <a:cs typeface="Simplified Arabic" pitchFamily="18" charset="-78"/>
              </a:rPr>
              <a:t>مجموعة </a:t>
            </a:r>
            <a:r>
              <a:rPr lang="ar-SA" sz="4000" dirty="0">
                <a:latin typeface="Simplified Arabic" pitchFamily="18" charset="-78"/>
                <a:ea typeface="Calibri" pitchFamily="34" charset="0"/>
                <a:cs typeface="Simplified Arabic" pitchFamily="18" charset="-78"/>
              </a:rPr>
              <a:t>البحث لهذا المنهج لأنه يتناسب مع الظاهرة المدروسة أو </a:t>
            </a:r>
            <a:r>
              <a:rPr lang="ar-SA" sz="4000" dirty="0" smtClean="0">
                <a:latin typeface="Simplified Arabic" pitchFamily="18" charset="-78"/>
                <a:ea typeface="Calibri" pitchFamily="34" charset="0"/>
                <a:cs typeface="Simplified Arabic" pitchFamily="18" charset="-78"/>
              </a:rPr>
              <a:t>موضوع</a:t>
            </a:r>
            <a:r>
              <a:rPr lang="ar-DZ" sz="4000" dirty="0" smtClean="0">
                <a:latin typeface="Simplified Arabic" pitchFamily="18" charset="-78"/>
                <a:ea typeface="Calibri" pitchFamily="34" charset="0"/>
                <a:cs typeface="Simplified Arabic" pitchFamily="18" charset="-78"/>
              </a:rPr>
              <a:t> الدراسة </a:t>
            </a:r>
            <a:r>
              <a:rPr lang="ar-DZ" sz="4000" dirty="0" err="1" smtClean="0">
                <a:latin typeface="Simplified Arabic" pitchFamily="18" charset="-78"/>
                <a:ea typeface="Calibri" pitchFamily="34" charset="0"/>
                <a:cs typeface="Simplified Arabic" pitchFamily="18" charset="-78"/>
              </a:rPr>
              <a:t>ألاوهو</a:t>
            </a:r>
            <a:r>
              <a:rPr lang="ar-SA" sz="4000" dirty="0" smtClean="0">
                <a:latin typeface="Simplified Arabic" pitchFamily="18" charset="-78"/>
                <a:ea typeface="Calibri" pitchFamily="34" charset="0"/>
                <a:cs typeface="Simplified Arabic" pitchFamily="18" charset="-78"/>
              </a:rPr>
              <a:t> </a:t>
            </a:r>
            <a:r>
              <a:rPr lang="ar-SA" sz="4000" dirty="0">
                <a:latin typeface="Simplified Arabic" pitchFamily="18" charset="-78"/>
                <a:ea typeface="Calibri" pitchFamily="34" charset="0"/>
                <a:cs typeface="Simplified Arabic" pitchFamily="18" charset="-78"/>
              </a:rPr>
              <a:t>الثقافة التنظيمية وعلاقتها بتسيير المؤسسة ( المؤسسة العمومية </a:t>
            </a:r>
            <a:r>
              <a:rPr lang="ar-SA" sz="4000" dirty="0" err="1" smtClean="0">
                <a:latin typeface="Simplified Arabic" pitchFamily="18" charset="-78"/>
                <a:ea typeface="Calibri" pitchFamily="34" charset="0"/>
                <a:cs typeface="Simplified Arabic" pitchFamily="18" charset="-78"/>
              </a:rPr>
              <a:t>ال</a:t>
            </a:r>
            <a:r>
              <a:rPr lang="ar-DZ" sz="4000" dirty="0" smtClean="0">
                <a:latin typeface="Simplified Arabic" pitchFamily="18" charset="-78"/>
                <a:ea typeface="Calibri" pitchFamily="34" charset="0"/>
                <a:cs typeface="Simplified Arabic" pitchFamily="18" charset="-78"/>
              </a:rPr>
              <a:t>إ</a:t>
            </a:r>
            <a:r>
              <a:rPr lang="ar-SA" sz="4000" dirty="0" err="1" smtClean="0">
                <a:latin typeface="Simplified Arabic" pitchFamily="18" charset="-78"/>
                <a:ea typeface="Calibri" pitchFamily="34" charset="0"/>
                <a:cs typeface="Simplified Arabic" pitchFamily="18" charset="-78"/>
              </a:rPr>
              <a:t>ستشفائية</a:t>
            </a:r>
            <a:r>
              <a:rPr lang="ar-SA" sz="4000" dirty="0" smtClean="0">
                <a:latin typeface="Simplified Arabic" pitchFamily="18" charset="-78"/>
                <a:ea typeface="Calibri" pitchFamily="34" charset="0"/>
                <a:cs typeface="Simplified Arabic" pitchFamily="18" charset="-78"/>
              </a:rPr>
              <a:t> </a:t>
            </a:r>
            <a:r>
              <a:rPr lang="ar-SA" sz="4000" dirty="0">
                <a:latin typeface="Simplified Arabic" pitchFamily="18" charset="-78"/>
                <a:ea typeface="Calibri" pitchFamily="34" charset="0"/>
                <a:cs typeface="Simplified Arabic" pitchFamily="18" charset="-78"/>
              </a:rPr>
              <a:t>سليمان </a:t>
            </a:r>
            <a:r>
              <a:rPr lang="ar-SA" sz="4000" dirty="0" err="1">
                <a:latin typeface="Simplified Arabic" pitchFamily="18" charset="-78"/>
                <a:ea typeface="Calibri" pitchFamily="34" charset="0"/>
                <a:cs typeface="Simplified Arabic" pitchFamily="18" charset="-78"/>
              </a:rPr>
              <a:t>عميرات</a:t>
            </a:r>
            <a:r>
              <a:rPr lang="ar-SA" sz="4000" dirty="0">
                <a:latin typeface="Simplified Arabic" pitchFamily="18" charset="-78"/>
                <a:ea typeface="Calibri" pitchFamily="34" charset="0"/>
                <a:cs typeface="Simplified Arabic" pitchFamily="18" charset="-78"/>
              </a:rPr>
              <a:t>) ,إذ يتعلق الأمر بتقديم وصف عن الثقافة التنظيمية السائدة في المؤسسة والعناصر المشكلة لها وكذا مميزاتها ودورها في تسيير المؤسسة, حيث يعرف المنهج الوصفي على أنه </a:t>
            </a:r>
            <a:r>
              <a:rPr lang="ar-SA" sz="4000" dirty="0" smtClean="0">
                <a:latin typeface="Simplified Arabic" pitchFamily="18" charset="-78"/>
                <a:ea typeface="Calibri" pitchFamily="34" charset="0"/>
                <a:cs typeface="Simplified Arabic" pitchFamily="18" charset="-78"/>
              </a:rPr>
              <a:t>أسلوب </a:t>
            </a:r>
            <a:r>
              <a:rPr lang="ar-SA" sz="4000" dirty="0">
                <a:latin typeface="Simplified Arabic" pitchFamily="18" charset="-78"/>
                <a:ea typeface="Calibri" pitchFamily="34" charset="0"/>
                <a:cs typeface="Simplified Arabic" pitchFamily="18" charset="-78"/>
              </a:rPr>
              <a:t>من أساليب التحليل المركز على معلومات كافية ودقيقة عن ظاهرة أو موضوع محدد من خلال فترات زمنية معلومة وذلك من أجل الحصول على نتائج علمية ثم تفسيرها بطريقة موضوعية،وبما ينسجم مع المعطيات الفعلية للظاهرة</a:t>
            </a:r>
            <a:r>
              <a:rPr lang="fr-FR" sz="4000" dirty="0">
                <a:latin typeface="Simplified Arabic" pitchFamily="18" charset="-78"/>
                <a:ea typeface="Calibri" pitchFamily="34" charset="0"/>
                <a:cs typeface="Simplified Arabic" pitchFamily="18" charset="-78"/>
              </a:rPr>
              <a:t>. </a:t>
            </a:r>
            <a:endParaRPr lang="ar-DZ" sz="4000" dirty="0" smtClean="0">
              <a:latin typeface="Simplified Arabic" pitchFamily="18" charset="-78"/>
              <a:ea typeface="Calibri" pitchFamily="34" charset="0"/>
              <a:cs typeface="Simplified Arabic" pitchFamily="18" charset="-78"/>
            </a:endParaRPr>
          </a:p>
          <a:p>
            <a:pPr algn="r" defTabSz="913319" rtl="1" fontAlgn="base">
              <a:spcBef>
                <a:spcPct val="0"/>
              </a:spcBef>
              <a:spcAft>
                <a:spcPct val="0"/>
              </a:spcAft>
            </a:pPr>
            <a:r>
              <a:rPr lang="ar-DZ" sz="6000" b="1" dirty="0" smtClean="0">
                <a:effectLst>
                  <a:outerShdw blurRad="38100" dist="38100" dir="2700000" algn="tl">
                    <a:srgbClr val="000000">
                      <a:alpha val="43137"/>
                    </a:srgbClr>
                  </a:outerShdw>
                </a:effectLst>
                <a:latin typeface="Andalus" pitchFamily="18" charset="-78"/>
                <a:cs typeface="Andalus" pitchFamily="18" charset="-78"/>
              </a:rPr>
              <a:t>أدوات البحث:</a:t>
            </a:r>
          </a:p>
          <a:p>
            <a:pPr algn="r" defTabSz="913319" rtl="1" fontAlgn="base">
              <a:spcBef>
                <a:spcPct val="0"/>
              </a:spcBef>
              <a:spcAft>
                <a:spcPct val="0"/>
              </a:spcAft>
            </a:pPr>
            <a:r>
              <a:rPr lang="ar-DZ" sz="4000" dirty="0" smtClean="0">
                <a:latin typeface="Andalus" pitchFamily="18" charset="-78"/>
              </a:rPr>
              <a:t>سنلجأ في جمع البيانات الخاصة بالدراسة إلى أداة </a:t>
            </a:r>
            <a:r>
              <a:rPr lang="ar-DZ" sz="4000" b="1" dirty="0" smtClean="0">
                <a:latin typeface="Andalus" pitchFamily="18" charset="-78"/>
              </a:rPr>
              <a:t>الملاحظة</a:t>
            </a:r>
            <a:r>
              <a:rPr lang="ar-DZ" sz="4000" dirty="0" smtClean="0">
                <a:latin typeface="Andalus" pitchFamily="18" charset="-78"/>
              </a:rPr>
              <a:t> وأداة </a:t>
            </a:r>
            <a:r>
              <a:rPr lang="ar-DZ" sz="4000" b="1" dirty="0" err="1" smtClean="0">
                <a:latin typeface="Andalus" pitchFamily="18" charset="-78"/>
              </a:rPr>
              <a:t>الإستبيان</a:t>
            </a:r>
            <a:r>
              <a:rPr lang="ar-DZ" sz="4000" dirty="0" smtClean="0">
                <a:latin typeface="Andalus" pitchFamily="18" charset="-78"/>
              </a:rPr>
              <a:t>, وهذا من أجل الإحاطة الكاملة بالموضوع.</a:t>
            </a:r>
          </a:p>
          <a:p>
            <a:pPr algn="r" defTabSz="913319" rtl="1" fontAlgn="base">
              <a:spcBef>
                <a:spcPct val="0"/>
              </a:spcBef>
              <a:spcAft>
                <a:spcPct val="0"/>
              </a:spcAft>
            </a:pPr>
            <a:endParaRPr lang="ar-DZ" sz="4000" b="1" dirty="0" smtClean="0">
              <a:effectLst>
                <a:outerShdw blurRad="38100" dist="38100" dir="2700000" algn="tl">
                  <a:srgbClr val="000000">
                    <a:alpha val="43137"/>
                  </a:srgbClr>
                </a:outerShdw>
              </a:effectLst>
              <a:latin typeface="Andalus" pitchFamily="18" charset="-78"/>
            </a:endParaRPr>
          </a:p>
          <a:p>
            <a:pPr algn="r" defTabSz="913319" rtl="1" fontAlgn="base">
              <a:spcBef>
                <a:spcPct val="0"/>
              </a:spcBef>
              <a:spcAft>
                <a:spcPct val="0"/>
              </a:spcAft>
            </a:pPr>
            <a:endParaRPr lang="ar-DZ" sz="4000" dirty="0" smtClean="0">
              <a:latin typeface="Andalus" pitchFamily="18" charset="-78"/>
              <a:cs typeface="Andalus" pitchFamily="18" charset="-78"/>
            </a:endParaRPr>
          </a:p>
        </p:txBody>
      </p:sp>
      <p:sp>
        <p:nvSpPr>
          <p:cNvPr id="29" name="ZoneTexte 28"/>
          <p:cNvSpPr txBox="1"/>
          <p:nvPr/>
        </p:nvSpPr>
        <p:spPr>
          <a:xfrm>
            <a:off x="8692311" y="22029742"/>
            <a:ext cx="4797587" cy="1015554"/>
          </a:xfrm>
          <a:prstGeom prst="rect">
            <a:avLst/>
          </a:prstGeom>
          <a:noFill/>
        </p:spPr>
        <p:txBody>
          <a:bodyPr wrap="square" lIns="91331" tIns="45666" rIns="91331" bIns="45666" rtlCol="0">
            <a:spAutoFit/>
          </a:bodyPr>
          <a:lstStyle/>
          <a:p>
            <a:r>
              <a:rPr lang="ar-DZ" sz="6000" b="1" dirty="0">
                <a:effectLst>
                  <a:outerShdw blurRad="38100" dist="38100" dir="2700000" algn="tl">
                    <a:srgbClr val="000000">
                      <a:alpha val="43137"/>
                    </a:srgbClr>
                  </a:outerShdw>
                </a:effectLst>
                <a:latin typeface="Andalus" pitchFamily="18" charset="-78"/>
                <a:cs typeface="Andalus" pitchFamily="18" charset="-78"/>
              </a:rPr>
              <a:t>المنهج </a:t>
            </a:r>
            <a:r>
              <a:rPr lang="ar-DZ" sz="6000" b="1" dirty="0" smtClean="0">
                <a:effectLst>
                  <a:outerShdw blurRad="38100" dist="38100" dir="2700000" algn="tl">
                    <a:srgbClr val="000000">
                      <a:alpha val="43137"/>
                    </a:srgbClr>
                  </a:outerShdw>
                </a:effectLst>
                <a:latin typeface="Andalus" pitchFamily="18" charset="-78"/>
                <a:cs typeface="Andalus" pitchFamily="18" charset="-78"/>
              </a:rPr>
              <a:t>الدراسة:</a:t>
            </a:r>
            <a:endParaRPr lang="fr-FR" sz="6000" b="1" dirty="0">
              <a:effectLst>
                <a:outerShdw blurRad="38100" dist="38100" dir="2700000" algn="tl">
                  <a:srgbClr val="000000">
                    <a:alpha val="43137"/>
                  </a:srgbClr>
                </a:outerShdw>
              </a:effectLst>
              <a:latin typeface="Andalus" pitchFamily="18" charset="-78"/>
              <a:cs typeface="Andalus" pitchFamily="18" charset="-78"/>
            </a:endParaRPr>
          </a:p>
        </p:txBody>
      </p:sp>
      <p:pic>
        <p:nvPicPr>
          <p:cNvPr id="22" name="صورة 14"/>
          <p:cNvPicPr/>
          <p:nvPr/>
        </p:nvPicPr>
        <p:blipFill>
          <a:blip r:embed="rId3"/>
          <a:srcRect t="26418" r="84167"/>
          <a:stretch>
            <a:fillRect/>
          </a:stretch>
        </p:blipFill>
        <p:spPr bwMode="auto">
          <a:xfrm>
            <a:off x="26123183" y="384028"/>
            <a:ext cx="3776786" cy="2783811"/>
          </a:xfrm>
          <a:prstGeom prst="rect">
            <a:avLst/>
          </a:prstGeom>
          <a:noFill/>
          <a:ln w="9525">
            <a:noFill/>
            <a:miter lim="800000"/>
            <a:headEnd/>
            <a:tailEnd/>
          </a:ln>
          <a:effectLst>
            <a:reflection blurRad="6350" stA="50000" endA="300" endPos="90000" dist="50800" dir="5400000" sy="-100000" algn="bl" rotWithShape="0"/>
          </a:effectLst>
        </p:spPr>
      </p:pic>
      <p:sp>
        <p:nvSpPr>
          <p:cNvPr id="33" name="ZoneTexte 32"/>
          <p:cNvSpPr txBox="1"/>
          <p:nvPr/>
        </p:nvSpPr>
        <p:spPr>
          <a:xfrm>
            <a:off x="5191849" y="3670176"/>
            <a:ext cx="20645582" cy="1015663"/>
          </a:xfrm>
          <a:prstGeom prst="rect">
            <a:avLst/>
          </a:prstGeom>
          <a:noFill/>
        </p:spPr>
        <p:txBody>
          <a:bodyPr wrap="square" rtlCol="0">
            <a:spAutoFit/>
          </a:bodyPr>
          <a:lstStyle/>
          <a:p>
            <a:pPr algn="ctr" rtl="1"/>
            <a:r>
              <a:rPr lang="ar-DZ" sz="6000" b="1" dirty="0" smtClean="0"/>
              <a:t>ملصق علمي حول موضوع مذكرة تخرج يتم إعدادها لنيل شهادة </a:t>
            </a:r>
            <a:r>
              <a:rPr lang="ar-DZ" sz="6000" b="1" dirty="0" err="1" smtClean="0"/>
              <a:t>الماستر</a:t>
            </a:r>
            <a:r>
              <a:rPr lang="ar-DZ" sz="6000" b="1" dirty="0" smtClean="0"/>
              <a:t> أكاديمي</a:t>
            </a:r>
            <a:endParaRPr lang="fr-FR" sz="6000" b="1" dirty="0"/>
          </a:p>
        </p:txBody>
      </p:sp>
      <p:sp>
        <p:nvSpPr>
          <p:cNvPr id="35" name="ZoneTexte 34"/>
          <p:cNvSpPr txBox="1"/>
          <p:nvPr/>
        </p:nvSpPr>
        <p:spPr>
          <a:xfrm>
            <a:off x="7049237" y="4670308"/>
            <a:ext cx="13787534" cy="2862322"/>
          </a:xfrm>
          <a:prstGeom prst="rect">
            <a:avLst/>
          </a:prstGeom>
          <a:noFill/>
        </p:spPr>
        <p:txBody>
          <a:bodyPr wrap="square" rtlCol="0">
            <a:spAutoFit/>
          </a:bodyPr>
          <a:lstStyle/>
          <a:p>
            <a:pPr algn="ctr"/>
            <a:r>
              <a:rPr lang="ar-DZ" sz="6000" b="1" dirty="0" smtClean="0"/>
              <a:t>جامعة قاصدي </a:t>
            </a:r>
            <a:r>
              <a:rPr lang="ar-DZ" sz="6000" b="1" dirty="0" err="1" smtClean="0"/>
              <a:t>مرباح</a:t>
            </a:r>
            <a:r>
              <a:rPr lang="ar-DZ" sz="6000" b="1" dirty="0" smtClean="0"/>
              <a:t>_</a:t>
            </a:r>
            <a:r>
              <a:rPr lang="ar-DZ" sz="6000" b="1" dirty="0" err="1" smtClean="0"/>
              <a:t>ورقلة</a:t>
            </a:r>
            <a:endParaRPr lang="ar-DZ" sz="6000" b="1" dirty="0" smtClean="0"/>
          </a:p>
          <a:p>
            <a:pPr algn="ctr"/>
            <a:r>
              <a:rPr lang="ar-DZ" sz="6000" b="1" dirty="0" smtClean="0"/>
              <a:t>كلية العلوم الإنسانية </a:t>
            </a:r>
            <a:r>
              <a:rPr lang="ar-DZ" sz="6000" b="1" dirty="0" err="1" smtClean="0"/>
              <a:t>والإجتماعية</a:t>
            </a:r>
            <a:endParaRPr lang="ar-DZ" sz="6000" b="1" dirty="0" smtClean="0"/>
          </a:p>
          <a:p>
            <a:pPr algn="ctr"/>
            <a:r>
              <a:rPr lang="ar-DZ" sz="6000" b="1" dirty="0" smtClean="0"/>
              <a:t>قسم علم </a:t>
            </a:r>
            <a:r>
              <a:rPr lang="ar-DZ" sz="6000" b="1" dirty="0" err="1" smtClean="0"/>
              <a:t>الإجتماع</a:t>
            </a:r>
            <a:r>
              <a:rPr lang="ar-DZ" sz="6000" b="1" dirty="0" smtClean="0"/>
              <a:t> </a:t>
            </a:r>
            <a:r>
              <a:rPr lang="ar-DZ" sz="6000" b="1" dirty="0" err="1" smtClean="0"/>
              <a:t>والديمغرافيا</a:t>
            </a:r>
            <a:endParaRPr lang="fr-FR" sz="6000" b="1" dirty="0"/>
          </a:p>
        </p:txBody>
      </p:sp>
      <p:sp>
        <p:nvSpPr>
          <p:cNvPr id="36" name="ZoneTexte 35"/>
          <p:cNvSpPr txBox="1"/>
          <p:nvPr/>
        </p:nvSpPr>
        <p:spPr>
          <a:xfrm>
            <a:off x="10049633" y="7527828"/>
            <a:ext cx="10358510" cy="1015663"/>
          </a:xfrm>
          <a:prstGeom prst="rect">
            <a:avLst/>
          </a:prstGeom>
          <a:noFill/>
        </p:spPr>
        <p:txBody>
          <a:bodyPr wrap="square" rtlCol="0">
            <a:spAutoFit/>
          </a:bodyPr>
          <a:lstStyle/>
          <a:p>
            <a:r>
              <a:rPr lang="fr-FR" sz="6000" dirty="0" smtClean="0"/>
              <a:t>khaoulabensetti92</a:t>
            </a:r>
            <a:r>
              <a:rPr lang="en-US" sz="6000" dirty="0" smtClean="0"/>
              <a:t>@g</a:t>
            </a:r>
            <a:r>
              <a:rPr lang="fr-FR" sz="6000" dirty="0" smtClean="0"/>
              <a:t>mail.com</a:t>
            </a:r>
            <a:endParaRPr lang="fr-FR" sz="6000" dirty="0"/>
          </a:p>
        </p:txBody>
      </p:sp>
      <p:sp>
        <p:nvSpPr>
          <p:cNvPr id="37" name="ZoneTexte 36"/>
          <p:cNvSpPr txBox="1"/>
          <p:nvPr/>
        </p:nvSpPr>
        <p:spPr>
          <a:xfrm>
            <a:off x="2048577" y="7527828"/>
            <a:ext cx="7507183" cy="1015663"/>
          </a:xfrm>
          <a:prstGeom prst="rect">
            <a:avLst/>
          </a:prstGeom>
          <a:noFill/>
        </p:spPr>
        <p:txBody>
          <a:bodyPr wrap="none" rtlCol="0">
            <a:spAutoFit/>
          </a:bodyPr>
          <a:lstStyle/>
          <a:p>
            <a:r>
              <a:rPr lang="ar-DZ" sz="6000" b="1" dirty="0" err="1" smtClean="0">
                <a:effectLst>
                  <a:outerShdw blurRad="38100" dist="38100" dir="2700000" algn="tl">
                    <a:srgbClr val="000000">
                      <a:alpha val="43137"/>
                    </a:srgbClr>
                  </a:outerShdw>
                </a:effectLst>
                <a:latin typeface="Andalus" pitchFamily="18" charset="-78"/>
                <a:cs typeface="Andalus" pitchFamily="18" charset="-78"/>
              </a:rPr>
              <a:t>الأستاذةالمشرفة</a:t>
            </a:r>
            <a:r>
              <a:rPr lang="ar-DZ" sz="6000" b="1" dirty="0" smtClean="0">
                <a:effectLst>
                  <a:outerShdw blurRad="38100" dist="38100" dir="2700000" algn="tl">
                    <a:srgbClr val="000000">
                      <a:alpha val="43137"/>
                    </a:srgbClr>
                  </a:outerShdw>
                </a:effectLst>
                <a:latin typeface="Andalus" pitchFamily="18" charset="-78"/>
                <a:cs typeface="Andalus" pitchFamily="18" charset="-78"/>
              </a:rPr>
              <a:t>: بغدادي خيرة</a:t>
            </a:r>
            <a:endParaRPr lang="fr-FR" sz="6000" b="1" dirty="0">
              <a:effectLst>
                <a:outerShdw blurRad="38100" dist="38100" dir="2700000" algn="tl">
                  <a:srgbClr val="000000">
                    <a:alpha val="43137"/>
                  </a:srgbClr>
                </a:outerShdw>
              </a:effectLst>
              <a:latin typeface="Andalus" pitchFamily="18" charset="-78"/>
              <a:cs typeface="Andalus" pitchFamily="18" charset="-78"/>
            </a:endParaRPr>
          </a:p>
        </p:txBody>
      </p:sp>
      <p:sp>
        <p:nvSpPr>
          <p:cNvPr id="39" name="Arrondir un rectangle avec un coin diagonal 38"/>
          <p:cNvSpPr/>
          <p:nvPr/>
        </p:nvSpPr>
        <p:spPr>
          <a:xfrm>
            <a:off x="15193169" y="9599530"/>
            <a:ext cx="14073286" cy="5929354"/>
          </a:xfrm>
          <a:prstGeom prst="round2DiagRect">
            <a:avLst/>
          </a:prstGeom>
          <a:ln w="76200"/>
        </p:spPr>
        <p:style>
          <a:lnRef idx="1">
            <a:schemeClr val="accent5"/>
          </a:lnRef>
          <a:fillRef idx="2">
            <a:schemeClr val="accent5"/>
          </a:fillRef>
          <a:effectRef idx="1">
            <a:schemeClr val="accent5"/>
          </a:effectRef>
          <a:fontRef idx="minor">
            <a:schemeClr val="dk1"/>
          </a:fontRef>
        </p:style>
        <p:txBody>
          <a:bodyPr rtlCol="0" anchor="ctr"/>
          <a:lstStyle/>
          <a:p>
            <a:pPr algn="just" rtl="1"/>
            <a:r>
              <a:rPr lang="ar-DZ" sz="4000" dirty="0" smtClean="0">
                <a:latin typeface="Arial" pitchFamily="34" charset="0"/>
                <a:cs typeface="Arial" pitchFamily="34" charset="0"/>
              </a:rPr>
              <a:t>نال موضوع الثقافة التنظيمية في السنوات الأخيرة اهتمام الباحثين والدارسين في مجالات الإدارة كلها, وذلك لما له من أهمية في التسيير الإداري وتكمن أهمية هذا الموضوع في أنه من العناصر المهمة التي ترتبط بالعنصر البشري داخل المنظمة, ومن ثم تؤثر على أداء العاملين, كما أن للثقافة التنظيمية دور في فعالية المنظمة وتحقيق الأهداف التنظيمية للمؤسسة.</a:t>
            </a:r>
            <a:endParaRPr lang="fr-FR" sz="4000" dirty="0">
              <a:latin typeface="Arial" pitchFamily="34" charset="0"/>
              <a:cs typeface="Arial" pitchFamily="34" charset="0"/>
            </a:endParaRPr>
          </a:p>
        </p:txBody>
      </p:sp>
      <p:sp>
        <p:nvSpPr>
          <p:cNvPr id="40" name="ZoneTexte 39"/>
          <p:cNvSpPr txBox="1"/>
          <p:nvPr/>
        </p:nvSpPr>
        <p:spPr>
          <a:xfrm>
            <a:off x="26480373" y="9885282"/>
            <a:ext cx="1867819" cy="1015663"/>
          </a:xfrm>
          <a:prstGeom prst="rect">
            <a:avLst/>
          </a:prstGeom>
          <a:noFill/>
        </p:spPr>
        <p:txBody>
          <a:bodyPr wrap="none" rtlCol="0">
            <a:spAutoFit/>
          </a:bodyPr>
          <a:lstStyle/>
          <a:p>
            <a:r>
              <a:rPr lang="ar-DZ" sz="6000" dirty="0" smtClean="0">
                <a:latin typeface="Andalus" pitchFamily="18" charset="-78"/>
                <a:cs typeface="Andalus" pitchFamily="18" charset="-78"/>
              </a:rPr>
              <a:t>مقدمة:</a:t>
            </a:r>
            <a:endParaRPr lang="fr-FR" sz="6000" dirty="0">
              <a:latin typeface="Andalus" pitchFamily="18" charset="-78"/>
              <a:cs typeface="Andalus" pitchFamily="18" charset="-78"/>
            </a:endParaRPr>
          </a:p>
        </p:txBody>
      </p:sp>
      <p:sp>
        <p:nvSpPr>
          <p:cNvPr id="41" name="Arrondir un rectangle avec un coin du même côté 40"/>
          <p:cNvSpPr/>
          <p:nvPr/>
        </p:nvSpPr>
        <p:spPr>
          <a:xfrm>
            <a:off x="1191321" y="34674268"/>
            <a:ext cx="11144328" cy="2786082"/>
          </a:xfrm>
          <a:prstGeom prst="round2SameRect">
            <a:avLst/>
          </a:prstGeom>
        </p:spPr>
        <p:style>
          <a:lnRef idx="1">
            <a:schemeClr val="accent3"/>
          </a:lnRef>
          <a:fillRef idx="2">
            <a:schemeClr val="accent3"/>
          </a:fillRef>
          <a:effectRef idx="1">
            <a:schemeClr val="accent3"/>
          </a:effectRef>
          <a:fontRef idx="minor">
            <a:schemeClr val="dk1"/>
          </a:fontRef>
        </p:style>
        <p:txBody>
          <a:bodyPr rtlCol="0" anchor="ctr"/>
          <a:lstStyle/>
          <a:p>
            <a:pPr algn="r"/>
            <a:r>
              <a:rPr lang="ar-DZ" sz="6000" b="1" dirty="0" smtClean="0">
                <a:effectLst>
                  <a:outerShdw blurRad="38100" dist="38100" dir="2700000" algn="tl">
                    <a:srgbClr val="000000">
                      <a:alpha val="43137"/>
                    </a:srgbClr>
                  </a:outerShdw>
                </a:effectLst>
                <a:latin typeface="Andalus" pitchFamily="18" charset="-78"/>
                <a:cs typeface="Andalus" pitchFamily="18" charset="-78"/>
              </a:rPr>
              <a:t>مجتمع البحث وعينة الدراسة:</a:t>
            </a:r>
            <a:r>
              <a:rPr lang="ar-DZ" sz="4000" dirty="0" smtClean="0">
                <a:latin typeface="Andalus" pitchFamily="18" charset="-78"/>
              </a:rPr>
              <a:t>مجموعة من عمال المؤسسة العمومية </a:t>
            </a:r>
            <a:r>
              <a:rPr lang="ar-DZ" sz="4000" dirty="0" err="1" smtClean="0">
                <a:latin typeface="Andalus" pitchFamily="18" charset="-78"/>
              </a:rPr>
              <a:t>الإستشفائية</a:t>
            </a:r>
            <a:r>
              <a:rPr lang="ar-DZ" sz="4000" dirty="0" smtClean="0">
                <a:latin typeface="Andalus" pitchFamily="18" charset="-78"/>
              </a:rPr>
              <a:t> سليمان </a:t>
            </a:r>
            <a:r>
              <a:rPr lang="ar-DZ" sz="4000" dirty="0" err="1" smtClean="0">
                <a:latin typeface="Andalus" pitchFamily="18" charset="-78"/>
              </a:rPr>
              <a:t>عميرات</a:t>
            </a:r>
            <a:r>
              <a:rPr lang="ar-DZ" sz="4000" dirty="0" smtClean="0">
                <a:latin typeface="Andalus" pitchFamily="18" charset="-78"/>
              </a:rPr>
              <a:t> </a:t>
            </a:r>
            <a:r>
              <a:rPr lang="ar-DZ" sz="4000" dirty="0" err="1" smtClean="0">
                <a:latin typeface="Andalus" pitchFamily="18" charset="-78"/>
              </a:rPr>
              <a:t>بتقرت</a:t>
            </a:r>
            <a:r>
              <a:rPr lang="ar-DZ" sz="4000" dirty="0" smtClean="0">
                <a:latin typeface="Andalus" pitchFamily="18" charset="-78"/>
              </a:rPr>
              <a:t>, وعينة البحث هي العشوائية الطبقية أي الأخذ من كل طبقة عينة من العمال</a:t>
            </a:r>
          </a:p>
          <a:p>
            <a:pPr algn="r"/>
            <a:endParaRPr lang="fr-FR" sz="6000" b="1" dirty="0">
              <a:effectLst>
                <a:outerShdw blurRad="38100" dist="38100" dir="2700000" algn="tl">
                  <a:srgbClr val="000000">
                    <a:alpha val="43137"/>
                  </a:srgbClr>
                </a:outerShdw>
              </a:effectLst>
              <a:latin typeface="Andalus" pitchFamily="18" charset="-78"/>
              <a:cs typeface="Andalus" pitchFamily="18" charset="-78"/>
            </a:endParaRPr>
          </a:p>
        </p:txBody>
      </p:sp>
      <p:pic>
        <p:nvPicPr>
          <p:cNvPr id="1026" name="Picture 2" descr="C:\Users\user\Desktop\Nouveau dossier\àç_è.jpg"/>
          <p:cNvPicPr>
            <a:picLocks noChangeAspect="1" noChangeArrowheads="1"/>
          </p:cNvPicPr>
          <p:nvPr/>
        </p:nvPicPr>
        <p:blipFill>
          <a:blip r:embed="rId8"/>
          <a:srcRect/>
          <a:stretch>
            <a:fillRect/>
          </a:stretch>
        </p:blipFill>
        <p:spPr bwMode="auto">
          <a:xfrm>
            <a:off x="3548775" y="37460350"/>
            <a:ext cx="11715832" cy="531325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027" name="Picture 3" descr="C:\Users\user\Desktop\Nouveau dossier\éééééééééééééé.jpg"/>
          <p:cNvPicPr>
            <a:picLocks noChangeAspect="1" noChangeArrowheads="1"/>
          </p:cNvPicPr>
          <p:nvPr/>
        </p:nvPicPr>
        <p:blipFill>
          <a:blip r:embed="rId9"/>
          <a:srcRect/>
          <a:stretch>
            <a:fillRect/>
          </a:stretch>
        </p:blipFill>
        <p:spPr bwMode="auto">
          <a:xfrm>
            <a:off x="15836111" y="37174598"/>
            <a:ext cx="12264212" cy="559900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2" name="Rectangle à coins arrondis 41"/>
          <p:cNvSpPr/>
          <p:nvPr/>
        </p:nvSpPr>
        <p:spPr>
          <a:xfrm>
            <a:off x="4048841" y="455466"/>
            <a:ext cx="21931466" cy="3143272"/>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ar-DZ" sz="6000" b="1" dirty="0" smtClean="0">
                <a:effectLst>
                  <a:outerShdw blurRad="38100" dist="38100" dir="2700000" algn="tl">
                    <a:srgbClr val="000000">
                      <a:alpha val="43137"/>
                    </a:srgbClr>
                  </a:outerShdw>
                </a:effectLst>
                <a:latin typeface="Algerian" pitchFamily="82" charset="0"/>
                <a:cs typeface="Andalus" pitchFamily="18" charset="-78"/>
              </a:rPr>
              <a:t>الثقافة التنظيمية وعلاقتها بتسيير المؤسسة</a:t>
            </a:r>
            <a:endParaRPr lang="fr-FR" sz="6000" b="1" dirty="0" smtClean="0">
              <a:effectLst>
                <a:outerShdw blurRad="38100" dist="38100" dir="2700000" algn="tl">
                  <a:srgbClr val="000000">
                    <a:alpha val="43137"/>
                  </a:srgbClr>
                </a:outerShdw>
              </a:effectLst>
              <a:latin typeface="Algerian" pitchFamily="82" charset="0"/>
              <a:cs typeface="Andalus" pitchFamily="18" charset="-78"/>
            </a:endParaRPr>
          </a:p>
          <a:p>
            <a:pPr algn="ctr"/>
            <a:r>
              <a:rPr lang="fr-FR" sz="6000" b="1" dirty="0" smtClean="0">
                <a:effectLst>
                  <a:outerShdw blurRad="38100" dist="38100" dir="2700000" algn="tl">
                    <a:srgbClr val="000000">
                      <a:alpha val="43137"/>
                    </a:srgbClr>
                  </a:outerShdw>
                </a:effectLst>
                <a:latin typeface="Arial" pitchFamily="34" charset="0"/>
                <a:cs typeface="Arial" pitchFamily="34" charset="0"/>
              </a:rPr>
              <a:t>The  </a:t>
            </a:r>
            <a:r>
              <a:rPr lang="fr-FR" sz="6000" b="1" dirty="0" err="1" smtClean="0">
                <a:effectLst>
                  <a:outerShdw blurRad="38100" dist="38100" dir="2700000" algn="tl">
                    <a:srgbClr val="000000">
                      <a:alpha val="43137"/>
                    </a:srgbClr>
                  </a:outerShdw>
                </a:effectLst>
                <a:latin typeface="Arial" pitchFamily="34" charset="0"/>
                <a:cs typeface="Arial" pitchFamily="34" charset="0"/>
              </a:rPr>
              <a:t>organisational</a:t>
            </a:r>
            <a:r>
              <a:rPr lang="fr-FR" sz="6000" b="1" dirty="0" smtClean="0">
                <a:effectLst>
                  <a:outerShdw blurRad="38100" dist="38100" dir="2700000" algn="tl">
                    <a:srgbClr val="000000">
                      <a:alpha val="43137"/>
                    </a:srgbClr>
                  </a:outerShdw>
                </a:effectLst>
                <a:latin typeface="Arial" pitchFamily="34" charset="0"/>
                <a:cs typeface="Arial" pitchFamily="34" charset="0"/>
              </a:rPr>
              <a:t>  culture  and </a:t>
            </a:r>
            <a:r>
              <a:rPr lang="fr-FR" sz="6000" b="1" dirty="0" err="1" smtClean="0">
                <a:effectLst>
                  <a:outerShdw blurRad="38100" dist="38100" dir="2700000" algn="tl">
                    <a:srgbClr val="000000">
                      <a:alpha val="43137"/>
                    </a:srgbClr>
                  </a:outerShdw>
                </a:effectLst>
                <a:latin typeface="Arial" pitchFamily="34" charset="0"/>
                <a:cs typeface="Arial" pitchFamily="34" charset="0"/>
              </a:rPr>
              <a:t>its</a:t>
            </a:r>
            <a:r>
              <a:rPr lang="fr-FR" sz="6000" b="1" dirty="0" smtClean="0">
                <a:effectLst>
                  <a:outerShdw blurRad="38100" dist="38100" dir="2700000" algn="tl">
                    <a:srgbClr val="000000">
                      <a:alpha val="43137"/>
                    </a:srgbClr>
                  </a:outerShdw>
                </a:effectLst>
                <a:latin typeface="Arial" pitchFamily="34" charset="0"/>
                <a:cs typeface="Arial" pitchFamily="34" charset="0"/>
              </a:rPr>
              <a:t>  relation </a:t>
            </a:r>
            <a:r>
              <a:rPr lang="fr-FR" sz="6000" b="1" dirty="0" err="1" smtClean="0">
                <a:effectLst>
                  <a:outerShdw blurRad="38100" dist="38100" dir="2700000" algn="tl">
                    <a:srgbClr val="000000">
                      <a:alpha val="43137"/>
                    </a:srgbClr>
                  </a:outerShdw>
                </a:effectLst>
                <a:latin typeface="Arial" pitchFamily="34" charset="0"/>
                <a:cs typeface="Arial" pitchFamily="34" charset="0"/>
              </a:rPr>
              <a:t>with</a:t>
            </a:r>
            <a:r>
              <a:rPr lang="fr-FR" sz="6000" b="1" dirty="0" smtClean="0">
                <a:effectLst>
                  <a:outerShdw blurRad="38100" dist="38100" dir="2700000" algn="tl">
                    <a:srgbClr val="000000">
                      <a:alpha val="43137"/>
                    </a:srgbClr>
                  </a:outerShdw>
                </a:effectLst>
                <a:latin typeface="Arial" pitchFamily="34" charset="0"/>
                <a:cs typeface="Arial" pitchFamily="34" charset="0"/>
              </a:rPr>
              <a:t> the </a:t>
            </a:r>
            <a:r>
              <a:rPr lang="fr-FR" sz="6000" b="1" dirty="0" err="1" smtClean="0">
                <a:effectLst>
                  <a:outerShdw blurRad="38100" dist="38100" dir="2700000" algn="tl">
                    <a:srgbClr val="000000">
                      <a:alpha val="43137"/>
                    </a:srgbClr>
                  </a:outerShdw>
                </a:effectLst>
                <a:latin typeface="Arial" pitchFamily="34" charset="0"/>
                <a:cs typeface="Arial" pitchFamily="34" charset="0"/>
              </a:rPr>
              <a:t>company</a:t>
            </a:r>
            <a:r>
              <a:rPr lang="fr-FR" sz="6000" b="1" dirty="0" smtClean="0">
                <a:effectLst>
                  <a:outerShdw blurRad="38100" dist="38100" dir="2700000" algn="tl">
                    <a:srgbClr val="000000">
                      <a:alpha val="43137"/>
                    </a:srgbClr>
                  </a:outerShdw>
                </a:effectLst>
                <a:latin typeface="Arial" pitchFamily="34" charset="0"/>
                <a:cs typeface="Arial" pitchFamily="34" charset="0"/>
              </a:rPr>
              <a:t>  management</a:t>
            </a:r>
            <a:endParaRPr lang="fr-FR" sz="6000" b="1" dirty="0">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325</TotalTime>
  <Words>655</Words>
  <Application>Microsoft Office PowerPoint</Application>
  <PresentationFormat>Personnalisé</PresentationFormat>
  <Paragraphs>32</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Thème Office</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user</dc:creator>
  <cp:lastModifiedBy>user</cp:lastModifiedBy>
  <cp:revision>30</cp:revision>
  <dcterms:created xsi:type="dcterms:W3CDTF">2015-02-23T20:48:17Z</dcterms:created>
  <dcterms:modified xsi:type="dcterms:W3CDTF">2015-02-25T19:26:56Z</dcterms:modified>
</cp:coreProperties>
</file>